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5300473" r:id="rId2"/>
    <p:sldId id="695" r:id="rId3"/>
    <p:sldId id="5300474" r:id="rId4"/>
    <p:sldId id="5300475" r:id="rId5"/>
    <p:sldId id="798" r:id="rId6"/>
    <p:sldId id="697" r:id="rId7"/>
    <p:sldId id="5300476" r:id="rId8"/>
    <p:sldId id="5300477" r:id="rId9"/>
    <p:sldId id="5300478" r:id="rId10"/>
    <p:sldId id="5300479" r:id="rId11"/>
    <p:sldId id="5300480" r:id="rId12"/>
    <p:sldId id="5300481" r:id="rId13"/>
    <p:sldId id="5300482" r:id="rId14"/>
    <p:sldId id="5300483" r:id="rId15"/>
    <p:sldId id="5300484" r:id="rId16"/>
    <p:sldId id="5300485" r:id="rId17"/>
    <p:sldId id="5300486" r:id="rId18"/>
    <p:sldId id="5300487" r:id="rId19"/>
    <p:sldId id="274" r:id="rId20"/>
    <p:sldId id="5300489" r:id="rId21"/>
    <p:sldId id="685" r:id="rId22"/>
    <p:sldId id="5300490" r:id="rId23"/>
    <p:sldId id="5300491" r:id="rId24"/>
    <p:sldId id="5300492" r:id="rId25"/>
    <p:sldId id="5300493" r:id="rId26"/>
    <p:sldId id="5300494" r:id="rId27"/>
    <p:sldId id="5300495" r:id="rId28"/>
    <p:sldId id="5300496" r:id="rId29"/>
    <p:sldId id="5300497" r:id="rId30"/>
    <p:sldId id="5300498" r:id="rId31"/>
    <p:sldId id="5300499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BA083B"/>
    <a:srgbClr val="FF6699"/>
    <a:srgbClr val="FF3300"/>
    <a:srgbClr val="880000"/>
    <a:srgbClr val="C81A20"/>
    <a:srgbClr val="EF16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93985" autoAdjust="0"/>
  </p:normalViewPr>
  <p:slideViewPr>
    <p:cSldViewPr snapToGrid="0" showGuides="1">
      <p:cViewPr varScale="1">
        <p:scale>
          <a:sx n="81" d="100"/>
          <a:sy n="81" d="100"/>
        </p:scale>
        <p:origin x="706" y="58"/>
      </p:cViewPr>
      <p:guideLst>
        <p:guide orient="horz" pos="211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06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C0CDC-AA18-4A08-AF2B-0AE0B1BBA3DA}" type="datetimeFigureOut">
              <a:rPr lang="zh-CN" altLang="en-US" smtClean="0"/>
              <a:pPr/>
              <a:t>2020/3/30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95C66-2EE7-4066-89D8-F1C0098E3B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406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pPr algn="l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331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95C66-2EE7-4066-89D8-F1C0098E3B05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799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95C66-2EE7-4066-89D8-F1C0098E3B05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467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4782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1ADA3-FC04-4175-AC69-14D550DD2205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568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r="78" b="14557"/>
          <a:stretch>
            <a:fillRect/>
          </a:stretch>
        </p:blipFill>
        <p:spPr>
          <a:xfrm>
            <a:off x="0" y="-130175"/>
            <a:ext cx="12220575" cy="7014845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3878580" y="2419350"/>
            <a:ext cx="473011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为了您和包图网以及原创作者的利益，请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勿复制、传播、销售，否则将承担法律责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任！包图网将对作品进行维权，按照传播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下载次数进行十倍的索取赔偿！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165FE-77D6-440E-A7D0-98E7A9BA9EF4}" type="datetimeFigureOut">
              <a:rPr lang="zh-CN" altLang="en-US" smtClean="0"/>
              <a:pPr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6192A7-CCE2-4380-81B1-3F3D25E0C2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52B2-7C86-4459-BBD7-17CB7377E7B8}" type="datetimeFigureOut">
              <a:rPr lang="zh-CN" altLang="en-US" smtClean="0"/>
              <a:pPr/>
              <a:t>2020/3/30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33FA9-7922-4F9D-ABE7-F67F64D4E0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52B2-7C86-4459-BBD7-17CB7377E7B8}" type="datetimeFigureOut">
              <a:rPr lang="zh-CN" altLang="en-US" smtClean="0"/>
              <a:pPr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33FA9-7922-4F9D-ABE7-F67F64D4E0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605"/>
            <a:ext cx="12192000" cy="690682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48" y="-27293"/>
            <a:ext cx="2642018" cy="11464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192" y="5811890"/>
            <a:ext cx="5933456" cy="1066333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3878580" y="2419350"/>
            <a:ext cx="473011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为了您和包图网以及原创作者的利益，请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勿复制、传播、销售，否则将承担法律责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任！包图网将对作品进行维权，按照传播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下载次数进行十倍的索取赔偿！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</p:sldLayoutIdLst>
  <mc:AlternateContent xmlns:mc="http://schemas.openxmlformats.org/markup-compatibility/2006" xmlns:p14="http://schemas.microsoft.com/office/powerpoint/2010/main">
    <mc:Choice Requires="p14">
      <p:transition spd="slow" p14:dur="2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11.m4a"/><Relationship Id="rId7" Type="http://schemas.openxmlformats.org/officeDocument/2006/relationships/image" Target="../media/image19.jpeg"/><Relationship Id="rId2" Type="http://schemas.microsoft.com/office/2007/relationships/media" Target="../media/media11.m4a"/><Relationship Id="rId1" Type="http://schemas.openxmlformats.org/officeDocument/2006/relationships/tags" Target="../tags/tag5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audio" Target="../media/media12.m4a"/><Relationship Id="rId7" Type="http://schemas.openxmlformats.org/officeDocument/2006/relationships/image" Target="../media/image22.jpeg"/><Relationship Id="rId2" Type="http://schemas.microsoft.com/office/2007/relationships/media" Target="../media/media12.m4a"/><Relationship Id="rId1" Type="http://schemas.openxmlformats.org/officeDocument/2006/relationships/tags" Target="../tags/tag6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13.m4a"/><Relationship Id="rId7" Type="http://schemas.openxmlformats.org/officeDocument/2006/relationships/image" Target="../media/image17.jpeg"/><Relationship Id="rId2" Type="http://schemas.microsoft.com/office/2007/relationships/media" Target="../media/media13.m4a"/><Relationship Id="rId1" Type="http://schemas.openxmlformats.org/officeDocument/2006/relationships/tags" Target="../tags/tag7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8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9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7" Type="http://schemas.openxmlformats.org/officeDocument/2006/relationships/image" Target="../media/image6.png"/><Relationship Id="rId2" Type="http://schemas.microsoft.com/office/2007/relationships/media" Target="../media/media16.m4a"/><Relationship Id="rId1" Type="http://schemas.openxmlformats.org/officeDocument/2006/relationships/tags" Target="../tags/tag10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1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6.png"/><Relationship Id="rId2" Type="http://schemas.microsoft.com/office/2007/relationships/media" Target="../media/media18.m4a"/><Relationship Id="rId1" Type="http://schemas.openxmlformats.org/officeDocument/2006/relationships/tags" Target="../tags/tag1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7" Type="http://schemas.openxmlformats.org/officeDocument/2006/relationships/image" Target="../media/image6.png"/><Relationship Id="rId2" Type="http://schemas.microsoft.com/office/2007/relationships/media" Target="../media/media19.m4a"/><Relationship Id="rId1" Type="http://schemas.openxmlformats.org/officeDocument/2006/relationships/tags" Target="../tags/tag13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20.m4a"/><Relationship Id="rId7" Type="http://schemas.openxmlformats.org/officeDocument/2006/relationships/image" Target="../media/image32.png"/><Relationship Id="rId2" Type="http://schemas.microsoft.com/office/2007/relationships/media" Target="../media/media20.m4a"/><Relationship Id="rId1" Type="http://schemas.openxmlformats.org/officeDocument/2006/relationships/tags" Target="../tags/tag14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15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16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23.m4a"/><Relationship Id="rId7" Type="http://schemas.openxmlformats.org/officeDocument/2006/relationships/image" Target="../media/image35.jpeg"/><Relationship Id="rId2" Type="http://schemas.microsoft.com/office/2007/relationships/media" Target="../media/media23.m4a"/><Relationship Id="rId1" Type="http://schemas.openxmlformats.org/officeDocument/2006/relationships/tags" Target="../tags/tag1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2" Type="http://schemas.microsoft.com/office/2007/relationships/media" Target="../media/media24.m4a"/><Relationship Id="rId1" Type="http://schemas.openxmlformats.org/officeDocument/2006/relationships/tags" Target="../tags/tag18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m4a"/><Relationship Id="rId2" Type="http://schemas.microsoft.com/office/2007/relationships/media" Target="../media/media25.m4a"/><Relationship Id="rId1" Type="http://schemas.openxmlformats.org/officeDocument/2006/relationships/tags" Target="../tags/tag19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2" Type="http://schemas.microsoft.com/office/2007/relationships/media" Target="../media/media26.m4a"/><Relationship Id="rId1" Type="http://schemas.openxmlformats.org/officeDocument/2006/relationships/tags" Target="../tags/tag20.xml"/><Relationship Id="rId6" Type="http://schemas.openxmlformats.org/officeDocument/2006/relationships/image" Target="../media/image6.png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m4a"/><Relationship Id="rId2" Type="http://schemas.microsoft.com/office/2007/relationships/media" Target="../media/media27.m4a"/><Relationship Id="rId1" Type="http://schemas.openxmlformats.org/officeDocument/2006/relationships/tags" Target="../tags/tag21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m4a"/><Relationship Id="rId2" Type="http://schemas.microsoft.com/office/2007/relationships/media" Target="../media/media28.m4a"/><Relationship Id="rId1" Type="http://schemas.openxmlformats.org/officeDocument/2006/relationships/tags" Target="../tags/tag22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m4a"/><Relationship Id="rId2" Type="http://schemas.microsoft.com/office/2007/relationships/media" Target="../media/media29.m4a"/><Relationship Id="rId1" Type="http://schemas.openxmlformats.org/officeDocument/2006/relationships/tags" Target="../tags/tag23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副标题 2"/>
          <p:cNvSpPr txBox="1">
            <a:spLocks/>
          </p:cNvSpPr>
          <p:nvPr/>
        </p:nvSpPr>
        <p:spPr bwMode="auto">
          <a:xfrm>
            <a:off x="46541" y="0"/>
            <a:ext cx="12145460" cy="6858000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</p:spPr>
        <p:txBody>
          <a:bodyPr lIns="68596" tIns="34298" rIns="68596" bIns="34298"/>
          <a:lstStyle/>
          <a:p>
            <a:pPr defTabSz="457291" fontAlgn="base">
              <a:spcBef>
                <a:spcPts val="1000"/>
              </a:spcBef>
              <a:spcAft>
                <a:spcPct val="0"/>
              </a:spcAft>
              <a:buClr>
                <a:srgbClr val="0099CC"/>
              </a:buClr>
            </a:pPr>
            <a:endParaRPr lang="zh-CN" altLang="en-US" sz="2400" b="1">
              <a:solidFill>
                <a:srgbClr val="003399"/>
              </a:solidFill>
              <a:latin typeface="宋体" pitchFamily="2" charset="-122"/>
            </a:endParaRPr>
          </a:p>
        </p:txBody>
      </p:sp>
      <p:sp>
        <p:nvSpPr>
          <p:cNvPr id="14341" name="副标题 2"/>
          <p:cNvSpPr txBox="1">
            <a:spLocks/>
          </p:cNvSpPr>
          <p:nvPr/>
        </p:nvSpPr>
        <p:spPr bwMode="auto">
          <a:xfrm>
            <a:off x="3577313" y="1555753"/>
            <a:ext cx="4799161" cy="730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96" tIns="34298" rIns="68596" bIns="34298"/>
          <a:lstStyle/>
          <a:p>
            <a:pPr algn="ctr" defTabSz="914583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</a:pPr>
            <a:r>
              <a:rPr lang="zh-CN" altLang="en-US" sz="2701" b="1">
                <a:solidFill>
                  <a:srgbClr val="FFFFFF"/>
                </a:solidFill>
                <a:latin typeface="宋体" pitchFamily="2" charset="-122"/>
              </a:rPr>
              <a:t>初中历史九年级</a:t>
            </a:r>
          </a:p>
        </p:txBody>
      </p:sp>
      <p:sp>
        <p:nvSpPr>
          <p:cNvPr id="14342" name="副标题 2"/>
          <p:cNvSpPr txBox="1">
            <a:spLocks/>
          </p:cNvSpPr>
          <p:nvPr/>
        </p:nvSpPr>
        <p:spPr bwMode="auto">
          <a:xfrm>
            <a:off x="1711328" y="2647952"/>
            <a:ext cx="8821751" cy="1454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96" tIns="34298" rIns="68596" bIns="34298"/>
          <a:lstStyle/>
          <a:p>
            <a:pPr algn="ctr" defTabSz="914583" fontAlgn="base">
              <a:spcBef>
                <a:spcPts val="1000"/>
              </a:spcBef>
              <a:spcAft>
                <a:spcPct val="0"/>
              </a:spcAft>
            </a:pPr>
            <a:r>
              <a:rPr lang="zh-CN" altLang="en-US" sz="3301" b="1" dirty="0">
                <a:solidFill>
                  <a:srgbClr val="FFFFFF"/>
                </a:solidFill>
                <a:latin typeface="宋体" pitchFamily="2" charset="-122"/>
              </a:rPr>
              <a:t>第</a:t>
            </a:r>
            <a:r>
              <a:rPr lang="en-US" altLang="zh-CN" sz="3301" b="1" dirty="0">
                <a:solidFill>
                  <a:srgbClr val="FFFFFF"/>
                </a:solidFill>
                <a:latin typeface="宋体" pitchFamily="2" charset="-122"/>
              </a:rPr>
              <a:t>10</a:t>
            </a:r>
            <a:r>
              <a:rPr lang="zh-CN" altLang="en-US" sz="3301" b="1" dirty="0">
                <a:solidFill>
                  <a:srgbClr val="FFFFFF"/>
                </a:solidFill>
                <a:latin typeface="宋体" pitchFamily="2" charset="-122"/>
              </a:rPr>
              <a:t>课  新民主主义革命的开始</a:t>
            </a:r>
            <a:endParaRPr lang="en-US" altLang="zh-CN" sz="3301" b="1" dirty="0">
              <a:solidFill>
                <a:srgbClr val="FFFFFF"/>
              </a:solidFill>
              <a:latin typeface="宋体" pitchFamily="2" charset="-122"/>
            </a:endParaRPr>
          </a:p>
          <a:p>
            <a:pPr algn="ctr" defTabSz="914583" fontAlgn="base">
              <a:spcBef>
                <a:spcPts val="1000"/>
              </a:spcBef>
              <a:spcAft>
                <a:spcPct val="0"/>
              </a:spcAft>
            </a:pPr>
            <a:r>
              <a:rPr lang="zh-CN" altLang="en-US" sz="3301" b="1" dirty="0">
                <a:solidFill>
                  <a:srgbClr val="FFFFFF"/>
                </a:solidFill>
                <a:latin typeface="宋体" pitchFamily="2" charset="-122"/>
              </a:rPr>
              <a:t>（复习）</a:t>
            </a: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99"/>
    </mc:Choice>
    <mc:Fallback xmlns="">
      <p:transition spd="slow" advTm="10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9423" y="1701209"/>
            <a:ext cx="615681" cy="38155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新民主主义革命的开始</a:t>
            </a:r>
          </a:p>
        </p:txBody>
      </p:sp>
      <p:sp>
        <p:nvSpPr>
          <p:cNvPr id="3" name="左大括号 2"/>
          <p:cNvSpPr/>
          <p:nvPr/>
        </p:nvSpPr>
        <p:spPr bwMode="auto">
          <a:xfrm>
            <a:off x="1126801" y="1004538"/>
            <a:ext cx="609804" cy="4800473"/>
          </a:xfrm>
          <a:prstGeom prst="leftBrac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60380" y="775943"/>
            <a:ext cx="15245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新文化运动</a:t>
            </a:r>
          </a:p>
        </p:txBody>
      </p:sp>
      <p:sp>
        <p:nvSpPr>
          <p:cNvPr id="5" name="矩形 4"/>
          <p:cNvSpPr/>
          <p:nvPr/>
        </p:nvSpPr>
        <p:spPr>
          <a:xfrm>
            <a:off x="1584153" y="3138081"/>
            <a:ext cx="12479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五四运动</a:t>
            </a:r>
          </a:p>
        </p:txBody>
      </p:sp>
      <p:sp>
        <p:nvSpPr>
          <p:cNvPr id="6" name="矩形 5"/>
          <p:cNvSpPr/>
          <p:nvPr/>
        </p:nvSpPr>
        <p:spPr>
          <a:xfrm>
            <a:off x="1660380" y="5576418"/>
            <a:ext cx="16769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中国共产党诞生</a:t>
            </a:r>
          </a:p>
        </p:txBody>
      </p:sp>
      <p:sp>
        <p:nvSpPr>
          <p:cNvPr id="7" name="左大括号 6"/>
          <p:cNvSpPr/>
          <p:nvPr/>
        </p:nvSpPr>
        <p:spPr bwMode="auto">
          <a:xfrm>
            <a:off x="2956214" y="699745"/>
            <a:ext cx="381128" cy="1066772"/>
          </a:xfrm>
          <a:prstGeom prst="leftBrac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8" name="左大括号 7"/>
          <p:cNvSpPr/>
          <p:nvPr/>
        </p:nvSpPr>
        <p:spPr bwMode="auto">
          <a:xfrm>
            <a:off x="2956214" y="2833291"/>
            <a:ext cx="381128" cy="1371563"/>
          </a:xfrm>
          <a:prstGeom prst="leftBrac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9" name="左大括号 8"/>
          <p:cNvSpPr/>
          <p:nvPr/>
        </p:nvSpPr>
        <p:spPr bwMode="auto">
          <a:xfrm>
            <a:off x="3413567" y="5195428"/>
            <a:ext cx="381128" cy="1371563"/>
          </a:xfrm>
          <a:prstGeom prst="leftBrac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22128" y="471152"/>
            <a:ext cx="99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主张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37342" y="1537923"/>
            <a:ext cx="99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作用</a:t>
            </a:r>
          </a:p>
        </p:txBody>
      </p:sp>
      <p:sp>
        <p:nvSpPr>
          <p:cNvPr id="13" name="Text Box 10"/>
          <p:cNvSpPr txBox="1"/>
          <p:nvPr/>
        </p:nvSpPr>
        <p:spPr>
          <a:xfrm>
            <a:off x="3222964" y="2703753"/>
            <a:ext cx="1295835" cy="5230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 defTabSz="914583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时间</a:t>
            </a:r>
          </a:p>
        </p:txBody>
      </p:sp>
      <p:sp>
        <p:nvSpPr>
          <p:cNvPr id="14" name="矩形 13"/>
          <p:cNvSpPr/>
          <p:nvPr/>
        </p:nvSpPr>
        <p:spPr>
          <a:xfrm>
            <a:off x="3337342" y="3290477"/>
            <a:ext cx="9063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583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口号</a:t>
            </a:r>
            <a:endParaRPr lang="en-US" altLang="zh-CN" sz="2801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37342" y="3900061"/>
            <a:ext cx="99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意义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18469" y="5009080"/>
            <a:ext cx="10671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en-US" altLang="zh-CN" sz="1800" b="1" dirty="0">
              <a:solidFill>
                <a:srgbClr val="000099"/>
              </a:solidFill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标志</a:t>
            </a:r>
            <a:endParaRPr lang="en-US" altLang="zh-CN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en-US" altLang="zh-CN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意义</a:t>
            </a:r>
            <a:endParaRPr lang="en-US" altLang="zh-CN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 dirty="0">
              <a:solidFill>
                <a:srgbClr val="000099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43722" y="471151"/>
            <a:ext cx="2169968" cy="523220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1" b="1" u="dbl" dirty="0">
                <a:latin typeface="黑体" pitchFamily="2" charset="-122"/>
                <a:ea typeface="黑体" pitchFamily="2" charset="-122"/>
              </a:rPr>
              <a:t>民主、科学</a:t>
            </a:r>
            <a:r>
              <a:rPr lang="en-US" altLang="zh-CN" sz="2801" b="1" dirty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801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14549" y="1530982"/>
            <a:ext cx="6451629" cy="52322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u="sng" dirty="0">
                <a:latin typeface="黑体" pitchFamily="2" charset="-122"/>
                <a:ea typeface="黑体" pitchFamily="2" charset="-122"/>
                <a:cs typeface="宋体" pitchFamily="2" charset="-122"/>
              </a:rPr>
              <a:t>为五四运动起了思想宣传和铺垫的作用。</a:t>
            </a:r>
            <a:endParaRPr lang="zh-CN" altLang="en-US" sz="2801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952784" y="2618203"/>
            <a:ext cx="2354380" cy="5232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1" b="1" u="sng" dirty="0">
                <a:latin typeface="黑体" pitchFamily="2" charset="-122"/>
                <a:ea typeface="黑体" pitchFamily="2" charset="-122"/>
                <a:cs typeface="宋体" pitchFamily="2" charset="-122"/>
              </a:rPr>
              <a:t>1919</a:t>
            </a:r>
            <a:r>
              <a:rPr lang="zh-CN" altLang="en-US" sz="2801" b="1" u="sng" dirty="0">
                <a:latin typeface="黑体" pitchFamily="2" charset="-122"/>
                <a:ea typeface="黑体" pitchFamily="2" charset="-122"/>
                <a:cs typeface="宋体" pitchFamily="2" charset="-122"/>
              </a:rPr>
              <a:t>年</a:t>
            </a:r>
            <a:r>
              <a:rPr lang="en-US" altLang="zh-CN" sz="2801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5</a:t>
            </a:r>
            <a:r>
              <a:rPr lang="zh-CN" altLang="en-US" sz="2801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月</a:t>
            </a:r>
            <a:r>
              <a:rPr lang="en-US" altLang="zh-CN" sz="2801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4</a:t>
            </a:r>
            <a:r>
              <a:rPr lang="zh-CN" altLang="en-US" sz="2801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日</a:t>
            </a:r>
            <a:endParaRPr lang="zh-CN" altLang="en-US" sz="280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952784" y="3270969"/>
            <a:ext cx="4573533" cy="5232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1" b="1" u="dbl" dirty="0">
                <a:latin typeface="黑体" pitchFamily="2" charset="-122"/>
                <a:ea typeface="黑体" pitchFamily="2" charset="-122"/>
              </a:rPr>
              <a:t>“外争主权</a:t>
            </a:r>
            <a:r>
              <a:rPr lang="zh-CN" altLang="en-US" sz="2801" b="1" u="dbl" dirty="0">
                <a:latin typeface="黑体" pitchFamily="2" charset="-122"/>
                <a:ea typeface="黑体" pitchFamily="2" charset="-122"/>
              </a:rPr>
              <a:t>，</a:t>
            </a:r>
            <a:r>
              <a:rPr lang="zh-CN" altLang="zh-CN" sz="2801" b="1" u="dbl" dirty="0">
                <a:latin typeface="黑体" pitchFamily="2" charset="-122"/>
                <a:ea typeface="黑体" pitchFamily="2" charset="-122"/>
              </a:rPr>
              <a:t>内</a:t>
            </a:r>
            <a:r>
              <a:rPr lang="zh-CN" altLang="en-US" sz="2801" b="1" u="dbl" dirty="0">
                <a:latin typeface="黑体" pitchFamily="2" charset="-122"/>
                <a:ea typeface="黑体" pitchFamily="2" charset="-122"/>
              </a:rPr>
              <a:t>除</a:t>
            </a:r>
            <a:r>
              <a:rPr lang="zh-CN" altLang="zh-CN" sz="2801" b="1" u="dbl" dirty="0">
                <a:latin typeface="黑体" pitchFamily="2" charset="-122"/>
                <a:ea typeface="黑体" pitchFamily="2" charset="-122"/>
              </a:rPr>
              <a:t>国贼”</a:t>
            </a:r>
            <a:endParaRPr lang="zh-CN" altLang="en-US" sz="1800" b="1" dirty="0"/>
          </a:p>
        </p:txBody>
      </p:sp>
      <p:sp>
        <p:nvSpPr>
          <p:cNvPr id="22" name="矩形 21"/>
          <p:cNvSpPr/>
          <p:nvPr/>
        </p:nvSpPr>
        <p:spPr>
          <a:xfrm>
            <a:off x="4952784" y="3883969"/>
            <a:ext cx="4802330" cy="5232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1" b="1" u="dbl" dirty="0">
                <a:latin typeface="黑体" pitchFamily="2" charset="-122"/>
                <a:ea typeface="黑体" pitchFamily="2" charset="-122"/>
              </a:rPr>
              <a:t>中国新民主主义革命的开端。</a:t>
            </a:r>
            <a:endParaRPr lang="zh-CN" altLang="en-US" sz="2801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3" name="Rectangle 12"/>
          <p:cNvSpPr/>
          <p:nvPr/>
        </p:nvSpPr>
        <p:spPr>
          <a:xfrm>
            <a:off x="5014305" y="5184002"/>
            <a:ext cx="4344977" cy="523220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1" b="1" dirty="0">
                <a:latin typeface="黑体" panose="02010609060101010101" pitchFamily="49" charset="-122"/>
                <a:ea typeface="黑体" panose="02010609060101010101" pitchFamily="49" charset="-122"/>
              </a:rPr>
              <a:t>1921</a:t>
            </a:r>
            <a:r>
              <a:rPr lang="zh-CN" altLang="en-US" sz="2801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zh-CN" altLang="en-US" sz="2801" b="1" dirty="0">
                <a:latin typeface="Arial" panose="020B0604020202020204" pitchFamily="34" charset="0"/>
                <a:ea typeface="黑体" panose="02010609060101010101" pitchFamily="49" charset="-122"/>
              </a:rPr>
              <a:t>中共一大的召开</a:t>
            </a:r>
            <a:endParaRPr lang="zh-CN" altLang="en-US" sz="3201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021084" y="5805603"/>
            <a:ext cx="6366987" cy="95410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1" b="1" u="sng" dirty="0">
                <a:latin typeface="黑体" pitchFamily="2" charset="-122"/>
                <a:ea typeface="黑体" pitchFamily="2" charset="-122"/>
                <a:cs typeface="宋体" pitchFamily="2" charset="-122"/>
              </a:rPr>
              <a:t>中国历史上开天辟地的大事</a:t>
            </a:r>
            <a:r>
              <a:rPr lang="zh-CN" altLang="zh-CN" sz="2801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。</a:t>
            </a:r>
            <a:r>
              <a:rPr lang="zh-CN" altLang="zh-CN" sz="2801" b="1" u="sng" dirty="0">
                <a:latin typeface="黑体" pitchFamily="2" charset="-122"/>
                <a:ea typeface="黑体" pitchFamily="2" charset="-122"/>
                <a:cs typeface="宋体" pitchFamily="2" charset="-122"/>
              </a:rPr>
              <a:t>中国革命面貌焕然一新。</a:t>
            </a:r>
            <a:endParaRPr lang="zh-CN" altLang="zh-CN" sz="2801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文本框 1"/>
          <p:cNvSpPr txBox="1">
            <a:spLocks noChangeArrowheads="1"/>
          </p:cNvSpPr>
          <p:nvPr/>
        </p:nvSpPr>
        <p:spPr bwMode="auto">
          <a:xfrm>
            <a:off x="1522347" y="2"/>
            <a:ext cx="29653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latin typeface="宋体" pitchFamily="2" charset="-122"/>
                <a:sym typeface="宋体" pitchFamily="2" charset="-122"/>
              </a:rPr>
              <a:t>【建构网络】</a:t>
            </a:r>
            <a:endParaRPr lang="zh-CN" altLang="en-US" sz="3601" b="1" dirty="0"/>
          </a:p>
        </p:txBody>
      </p:sp>
      <p:pic>
        <p:nvPicPr>
          <p:cNvPr id="26" name="音频 2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057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557"/>
    </mc:Choice>
    <mc:Fallback xmlns="">
      <p:transition spd="slow" advTm="65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4"/>
          <p:cNvGrpSpPr/>
          <p:nvPr/>
        </p:nvGrpSpPr>
        <p:grpSpPr>
          <a:xfrm>
            <a:off x="825274" y="1269261"/>
            <a:ext cx="3822440" cy="4952934"/>
            <a:chOff x="304912" y="838268"/>
            <a:chExt cx="3821057" cy="4952934"/>
          </a:xfrm>
        </p:grpSpPr>
        <p:grpSp>
          <p:nvGrpSpPr>
            <p:cNvPr id="3" name="Group 5"/>
            <p:cNvGrpSpPr/>
            <p:nvPr/>
          </p:nvGrpSpPr>
          <p:grpSpPr>
            <a:xfrm>
              <a:off x="2438456" y="3352802"/>
              <a:ext cx="1687513" cy="2438400"/>
              <a:chOff x="0" y="0"/>
              <a:chExt cx="2208" cy="292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0" y="0"/>
                <a:ext cx="2208" cy="2928"/>
              </a:xfrm>
              <a:prstGeom prst="rect">
                <a:avLst/>
              </a:prstGeom>
              <a:solidFill>
                <a:schemeClr val="bg1"/>
              </a:solidFill>
              <a:ln w="57150" cap="flat" cmpd="thickThin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9" name="Picture 8" descr="《新青年》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92" y="192"/>
                <a:ext cx="1872" cy="2572"/>
              </a:xfrm>
              <a:prstGeom prst="rect">
                <a:avLst/>
              </a:prstGeom>
              <a:noFill/>
              <a:ln w="57150" cap="flat" cmpd="thickThin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pic>
        </p:grpSp>
        <p:pic>
          <p:nvPicPr>
            <p:cNvPr id="10" name="Picture 10" descr="50209365397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2258" y="838268"/>
              <a:ext cx="1749425" cy="24384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" name="Picture 4" descr="陈独秀先生1"/>
            <p:cNvPicPr>
              <a:picLocks noChangeAspect="1"/>
            </p:cNvPicPr>
            <p:nvPr/>
          </p:nvPicPr>
          <p:blipFill>
            <a:blip r:embed="rId7" cstate="print">
              <a:lum bright="-6000" contrast="6000"/>
            </a:blip>
            <a:stretch>
              <a:fillRect/>
            </a:stretch>
          </p:blipFill>
          <p:spPr>
            <a:xfrm>
              <a:off x="304912" y="1752644"/>
              <a:ext cx="2037702" cy="2743128"/>
            </a:xfrm>
            <a:prstGeom prst="rect">
              <a:avLst/>
            </a:prstGeom>
            <a:noFill/>
            <a:ln w="76200" cap="flat" cmpd="tri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</p:pic>
      </p:grpSp>
      <p:sp>
        <p:nvSpPr>
          <p:cNvPr id="14" name="矩形 13"/>
          <p:cNvSpPr/>
          <p:nvPr/>
        </p:nvSpPr>
        <p:spPr>
          <a:xfrm>
            <a:off x="5303810" y="2514625"/>
            <a:ext cx="6049459" cy="1077225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1915</a:t>
            </a:r>
            <a:r>
              <a:rPr lang="zh-CN" altLang="en-US" sz="32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，陈独秀在上海创办</a:t>
            </a:r>
            <a:r>
              <a:rPr lang="en-US" altLang="zh-CN" sz="32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《</a:t>
            </a:r>
            <a:r>
              <a:rPr lang="zh-CN" altLang="en-US" sz="32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青年杂志</a:t>
            </a:r>
            <a:r>
              <a:rPr lang="en-US" altLang="zh-CN" sz="32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》</a:t>
            </a:r>
            <a:r>
              <a:rPr lang="zh-CN" altLang="en-US" sz="32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（后改名</a:t>
            </a:r>
            <a:r>
              <a:rPr lang="en-US" altLang="zh-CN" sz="3201" b="1" u="sng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《</a:t>
            </a:r>
            <a:r>
              <a:rPr lang="zh-CN" altLang="en-US" sz="3201" b="1" u="sng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新青年</a:t>
            </a:r>
            <a:r>
              <a:rPr lang="en-US" altLang="zh-CN" sz="3201" b="1" u="sng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》</a:t>
            </a:r>
            <a:r>
              <a:rPr lang="zh-CN" altLang="en-US" sz="3201" b="1" u="sng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）</a:t>
            </a:r>
            <a:endParaRPr lang="zh-CN" altLang="en-US" sz="3201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文本框 1"/>
          <p:cNvSpPr txBox="1">
            <a:spLocks noChangeArrowheads="1"/>
          </p:cNvSpPr>
          <p:nvPr/>
        </p:nvSpPr>
        <p:spPr bwMode="auto">
          <a:xfrm>
            <a:off x="1522347" y="2"/>
            <a:ext cx="29653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latin typeface="宋体" pitchFamily="2" charset="-122"/>
                <a:sym typeface="宋体" pitchFamily="2" charset="-122"/>
              </a:rPr>
              <a:t>【材料研读】</a:t>
            </a:r>
            <a:endParaRPr lang="zh-CN" altLang="en-US" sz="3601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172226" y="1828843"/>
            <a:ext cx="312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latin typeface="黑体" pitchFamily="2" charset="-122"/>
                <a:ea typeface="黑体" pitchFamily="2" charset="-122"/>
              </a:rPr>
              <a:t>新文化运动兴起：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47714" y="304883"/>
            <a:ext cx="4344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重点一     新文化运动</a:t>
            </a: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282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43"/>
    </mc:Choice>
    <mc:Fallback xmlns="">
      <p:transition spd="slow" advTm="57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4" grpId="0" animBg="1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8645" y="333373"/>
            <a:ext cx="6148943" cy="6241055"/>
            <a:chOff x="1352552" y="549275"/>
            <a:chExt cx="6146720" cy="6241055"/>
          </a:xfrm>
        </p:grpSpPr>
        <p:pic>
          <p:nvPicPr>
            <p:cNvPr id="3" name="Picture 2" descr="ldz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95513" y="3573463"/>
              <a:ext cx="2019300" cy="2303462"/>
            </a:xfrm>
            <a:prstGeom prst="rect">
              <a:avLst/>
            </a:prstGeom>
            <a:noFill/>
            <a:ln w="508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</p:pic>
        <p:pic>
          <p:nvPicPr>
            <p:cNvPr id="4" name="Picture 3" descr="hshi%20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857660" y="3597195"/>
              <a:ext cx="1928812" cy="2303462"/>
            </a:xfrm>
            <a:prstGeom prst="rect">
              <a:avLst/>
            </a:prstGeom>
            <a:noFill/>
            <a:ln w="508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</p:pic>
        <p:pic>
          <p:nvPicPr>
            <p:cNvPr id="5" name="Picture 4" descr="chenduxiu_hushi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195513" y="620713"/>
              <a:ext cx="2019300" cy="2303462"/>
            </a:xfrm>
            <a:prstGeom prst="rect">
              <a:avLst/>
            </a:prstGeom>
            <a:noFill/>
            <a:ln w="508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</p:pic>
        <p:pic>
          <p:nvPicPr>
            <p:cNvPr id="6" name="Picture 5" descr="yss6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857660" y="549275"/>
              <a:ext cx="1928813" cy="2374900"/>
            </a:xfrm>
            <a:prstGeom prst="rect">
              <a:avLst/>
            </a:prstGeom>
            <a:noFill/>
            <a:ln w="508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352552" y="3063809"/>
              <a:ext cx="3503612" cy="4619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  <a:ea typeface="华文楷体" charset="-122"/>
                </a:rPr>
                <a:t>终身以“新青年”自居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29066" y="3063809"/>
              <a:ext cx="2622550" cy="4572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</a:rPr>
                <a:t>“</a:t>
              </a:r>
              <a:r>
                <a:rPr lang="zh-CN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  <a:ea typeface="华文楷体" charset="-122"/>
                </a:rPr>
                <a:t>横眉冷对千夫指</a:t>
              </a:r>
              <a:r>
                <a:rPr lang="en-US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</a:rPr>
                <a:t>”</a:t>
              </a:r>
              <a:endPara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Franklin Gothic Book" pitchFamily="34" charset="0"/>
                <a:ea typeface="华文楷体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62136" y="5959333"/>
              <a:ext cx="228594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  <a:ea typeface="华文楷体" charset="-122"/>
                </a:rPr>
                <a:t>“</a:t>
              </a:r>
              <a:r>
                <a:rPr lang="zh-CN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  <a:ea typeface="华文楷体" charset="-122"/>
                </a:rPr>
                <a:t>铁肩担道义，妙手著文章”</a:t>
              </a:r>
            </a:p>
          </p:txBody>
        </p:sp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>
              <a:off x="4400472" y="5959333"/>
              <a:ext cx="3098800" cy="83099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  <a:ea typeface="华文楷体" charset="-122"/>
                </a:rPr>
                <a:t>获有</a:t>
              </a:r>
              <a:r>
                <a:rPr lang="en-US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</a:rPr>
                <a:t>35</a:t>
              </a:r>
              <a:r>
                <a:rPr lang="zh-CN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  <a:ea typeface="华文楷体" charset="-122"/>
                </a:rPr>
                <a:t>个博士学位的</a:t>
              </a:r>
              <a:r>
                <a:rPr lang="en-US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</a:rPr>
                <a:t>“</a:t>
              </a:r>
              <a:r>
                <a:rPr lang="zh-CN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  <a:ea typeface="华文楷体" charset="-122"/>
                </a:rPr>
                <a:t>中国自由主义之父</a:t>
              </a:r>
              <a:r>
                <a:rPr lang="en-US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</a:rPr>
                <a:t>”</a:t>
              </a:r>
              <a:endPara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Franklin Gothic Book" pitchFamily="34" charset="0"/>
                <a:ea typeface="华文楷体" charset="-122"/>
              </a:endParaRPr>
            </a:p>
          </p:txBody>
        </p:sp>
      </p:grp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7315608" y="1828843"/>
            <a:ext cx="1677006" cy="641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陈独秀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9145102" y="1828843"/>
            <a:ext cx="1524551" cy="641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鲁迅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9221247" y="4190981"/>
            <a:ext cx="1677006" cy="641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胡适</a:t>
            </a: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7315608" y="4190981"/>
            <a:ext cx="1677006" cy="641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李大钊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0511" y="1066863"/>
            <a:ext cx="1905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latin typeface="黑体" pitchFamily="2" charset="-122"/>
                <a:ea typeface="黑体" pitchFamily="2" charset="-122"/>
              </a:rPr>
              <a:t>代表人物</a:t>
            </a:r>
            <a:r>
              <a:rPr lang="zh-CN" altLang="en-US" sz="3201" b="1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：</a:t>
            </a:r>
          </a:p>
        </p:txBody>
      </p:sp>
      <p:pic>
        <p:nvPicPr>
          <p:cNvPr id="17" name="音频 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003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52"/>
    </mc:Choice>
    <mc:Fallback xmlns="">
      <p:transition spd="slow" advTm="10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0"/>
          <p:cNvGrpSpPr/>
          <p:nvPr/>
        </p:nvGrpSpPr>
        <p:grpSpPr>
          <a:xfrm>
            <a:off x="982766" y="909304"/>
            <a:ext cx="5030887" cy="5068798"/>
            <a:chOff x="457308" y="990664"/>
            <a:chExt cx="5481638" cy="5068799"/>
          </a:xfrm>
        </p:grpSpPr>
        <p:pic>
          <p:nvPicPr>
            <p:cNvPr id="8" name="图片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7308" y="990664"/>
              <a:ext cx="5481638" cy="409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文本框 15366"/>
            <p:cNvSpPr txBox="1">
              <a:spLocks noChangeArrowheads="1"/>
            </p:cNvSpPr>
            <p:nvPr/>
          </p:nvSpPr>
          <p:spPr bwMode="auto">
            <a:xfrm>
              <a:off x="609704" y="5105356"/>
              <a:ext cx="5121275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1" b="1" dirty="0">
                  <a:latin typeface="Times New Roman" pitchFamily="18" charset="0"/>
                </a:rPr>
                <a:t>        </a:t>
              </a:r>
              <a:r>
                <a:rPr lang="zh-CN" altLang="en-US" sz="3201" b="1" dirty="0">
                  <a:latin typeface="Times New Roman" pitchFamily="18" charset="0"/>
                </a:rPr>
                <a:t>北京大学红楼</a:t>
              </a:r>
              <a:r>
                <a:rPr lang="zh-CN" altLang="en-US" sz="2400" b="1" dirty="0">
                  <a:latin typeface="Times New Roman" pitchFamily="18" charset="0"/>
                </a:rPr>
                <a:t> （</a:t>
              </a:r>
              <a:r>
                <a:rPr lang="en-US" altLang="zh-CN" sz="2400" b="1" dirty="0">
                  <a:latin typeface="Times New Roman" pitchFamily="18" charset="0"/>
                </a:rPr>
                <a:t>20</a:t>
              </a:r>
              <a:r>
                <a:rPr lang="zh-CN" altLang="en-US" sz="2400" b="1" dirty="0">
                  <a:latin typeface="Times New Roman" pitchFamily="18" charset="0"/>
                </a:rPr>
                <a:t>世纪初新文化运动的主要阵地）</a:t>
              </a:r>
            </a:p>
          </p:txBody>
        </p:sp>
        <p:pic>
          <p:nvPicPr>
            <p:cNvPr id="10" name="Picture 8" descr="《新青年》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308" y="990664"/>
              <a:ext cx="1295366" cy="2590393"/>
            </a:xfrm>
            <a:prstGeom prst="rect">
              <a:avLst/>
            </a:prstGeom>
            <a:noFill/>
            <a:ln w="57150" cap="flat" cmpd="thickThin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</p:pic>
      </p:grpSp>
      <p:sp>
        <p:nvSpPr>
          <p:cNvPr id="12" name="矩形 7174"/>
          <p:cNvSpPr>
            <a:spLocks noChangeArrowheads="1"/>
          </p:cNvSpPr>
          <p:nvPr/>
        </p:nvSpPr>
        <p:spPr bwMode="auto">
          <a:xfrm>
            <a:off x="7391834" y="1752645"/>
            <a:ext cx="2209012" cy="477838"/>
          </a:xfrm>
          <a:prstGeom prst="rect">
            <a:avLst/>
          </a:prstGeom>
          <a:noFill/>
          <a:ln w="38100">
            <a:noFill/>
            <a:bevel/>
            <a:headEnd/>
            <a:tailEnd/>
          </a:ln>
        </p:spPr>
        <p:txBody>
          <a:bodyPr>
            <a:spAutoFit/>
          </a:bodyPr>
          <a:lstStyle/>
          <a:p>
            <a:pPr defTabSz="91458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801" b="1" dirty="0">
                <a:latin typeface="黑体" pitchFamily="2" charset="-122"/>
                <a:ea typeface="黑体" pitchFamily="2" charset="-122"/>
              </a:rPr>
              <a:t>重要阵地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6896389" y="3352802"/>
            <a:ext cx="3773264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583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北京大学和《</a:t>
            </a: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sym typeface="宋体" pitchFamily="2" charset="-122"/>
              </a:rPr>
              <a:t>新青年</a:t>
            </a: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》</a:t>
            </a: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078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56"/>
    </mc:Choice>
    <mc:Fallback xmlns="">
      <p:transition spd="slow" advTm="12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2" grpId="0" bldLvl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417"/>
          <p:cNvSpPr txBox="1">
            <a:spLocks noChangeArrowheads="1"/>
          </p:cNvSpPr>
          <p:nvPr/>
        </p:nvSpPr>
        <p:spPr bwMode="auto">
          <a:xfrm>
            <a:off x="406627" y="1524051"/>
            <a:ext cx="5062135" cy="3047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1" b="1" dirty="0">
                <a:latin typeface="黑体" panose="02010609060101010101" pitchFamily="49" charset="-122"/>
                <a:ea typeface="黑体" panose="02010609060101010101" pitchFamily="49" charset="-122"/>
              </a:rPr>
              <a:t>   “</a:t>
            </a:r>
            <a:r>
              <a:rPr lang="zh-CN" altLang="en-US" sz="3201" b="1" dirty="0">
                <a:latin typeface="黑体" panose="02010609060101010101" pitchFamily="49" charset="-122"/>
                <a:ea typeface="黑体" panose="02010609060101010101" pitchFamily="49" charset="-122"/>
              </a:rPr>
              <a:t>我们现在认定，只有这</a:t>
            </a:r>
            <a:r>
              <a:rPr lang="zh-CN" altLang="en-US" sz="3201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两位先生</a:t>
            </a:r>
            <a:r>
              <a:rPr lang="zh-CN" altLang="en-US" sz="3201" b="1" dirty="0">
                <a:latin typeface="黑体" panose="02010609060101010101" pitchFamily="49" charset="-122"/>
                <a:ea typeface="黑体" panose="02010609060101010101" pitchFamily="49" charset="-122"/>
              </a:rPr>
              <a:t>可以救治中国政治上、道德上、学术上、思想上一切黑暗。” </a:t>
            </a: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/>
              <a:t>                                </a:t>
            </a:r>
            <a:endParaRPr lang="en-US" altLang="zh-CN" sz="3201" b="1" dirty="0"/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1" b="1" dirty="0"/>
              <a:t>     ——</a:t>
            </a:r>
            <a:r>
              <a:rPr lang="zh-CN" altLang="en-US" sz="3201" b="1" dirty="0"/>
              <a:t>陈独秀</a:t>
            </a:r>
            <a:r>
              <a:rPr lang="en-US" altLang="zh-CN" sz="3201" b="1" dirty="0"/>
              <a:t>《</a:t>
            </a:r>
            <a:r>
              <a:rPr lang="zh-CN" altLang="en-US" sz="3201" b="1" dirty="0"/>
              <a:t>新青年</a:t>
            </a:r>
            <a:r>
              <a:rPr lang="en-US" altLang="zh-CN" sz="3201" b="1" dirty="0"/>
              <a:t>》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168017" y="1701208"/>
            <a:ext cx="5107233" cy="3216493"/>
            <a:chOff x="1842995" y="1346202"/>
            <a:chExt cx="6770687" cy="3216493"/>
          </a:xfrm>
        </p:grpSpPr>
        <p:sp>
          <p:nvSpPr>
            <p:cNvPr id="4" name="波形 3"/>
            <p:cNvSpPr>
              <a:spLocks noChangeArrowheads="1"/>
            </p:cNvSpPr>
            <p:nvPr/>
          </p:nvSpPr>
          <p:spPr bwMode="auto">
            <a:xfrm>
              <a:off x="1842995" y="1346202"/>
              <a:ext cx="2730500" cy="1492250"/>
            </a:xfrm>
            <a:prstGeom prst="wave">
              <a:avLst>
                <a:gd name="adj1" fmla="val 13005"/>
                <a:gd name="adj2" fmla="val 0"/>
              </a:avLst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scene3d>
              <a:camera prst="legacyPerspectiveBottom"/>
              <a:lightRig rig="legacyFlat3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0000"/>
              </a:extrusionClr>
            </a:sp3d>
          </p:spPr>
          <p:txBody>
            <a:bodyPr wrap="none" anchor="ctr">
              <a:flatTx/>
            </a:bodyPr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6001" b="1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5" name="波形 4"/>
            <p:cNvSpPr>
              <a:spLocks noChangeArrowheads="1"/>
            </p:cNvSpPr>
            <p:nvPr/>
          </p:nvSpPr>
          <p:spPr bwMode="auto">
            <a:xfrm>
              <a:off x="4708525" y="1422400"/>
              <a:ext cx="2730500" cy="1492250"/>
            </a:xfrm>
            <a:prstGeom prst="wave">
              <a:avLst>
                <a:gd name="adj1" fmla="val 13005"/>
                <a:gd name="adj2" fmla="val 0"/>
              </a:avLst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scene3d>
              <a:camera prst="legacyPerspectiveBottom"/>
              <a:lightRig rig="legacyFlat3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0000"/>
              </a:extrusionClr>
            </a:sp3d>
          </p:spPr>
          <p:txBody>
            <a:bodyPr wrap="none" anchor="ctr">
              <a:flatTx/>
            </a:bodyPr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6001" b="1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6" name="文本框 17411"/>
            <p:cNvSpPr txBox="1">
              <a:spLocks noChangeArrowheads="1"/>
            </p:cNvSpPr>
            <p:nvPr/>
          </p:nvSpPr>
          <p:spPr bwMode="auto">
            <a:xfrm>
              <a:off x="2368458" y="1689102"/>
              <a:ext cx="2050363" cy="830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4801" b="1" dirty="0">
                  <a:solidFill>
                    <a:srgbClr val="FFFF00"/>
                  </a:solidFill>
                  <a:latin typeface="长城新艺体" charset="0"/>
                </a:rPr>
                <a:t>民主</a:t>
              </a:r>
            </a:p>
          </p:txBody>
        </p:sp>
        <p:sp>
          <p:nvSpPr>
            <p:cNvPr id="7" name="文本框 17413"/>
            <p:cNvSpPr txBox="1">
              <a:spLocks noChangeArrowheads="1"/>
            </p:cNvSpPr>
            <p:nvPr/>
          </p:nvSpPr>
          <p:spPr bwMode="auto">
            <a:xfrm>
              <a:off x="5400676" y="1703388"/>
              <a:ext cx="2023275" cy="830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4801" b="1" dirty="0">
                  <a:solidFill>
                    <a:srgbClr val="FFFF00"/>
                  </a:solidFill>
                  <a:latin typeface="长城新艺体" charset="0"/>
                </a:rPr>
                <a:t>科学</a:t>
              </a:r>
            </a:p>
          </p:txBody>
        </p:sp>
        <p:sp>
          <p:nvSpPr>
            <p:cNvPr id="8" name="矩形 7"/>
            <p:cNvSpPr>
              <a:spLocks noChangeArrowheads="1" noChangeShapeType="1" noTextEdit="1"/>
            </p:cNvSpPr>
            <p:nvPr/>
          </p:nvSpPr>
          <p:spPr bwMode="auto">
            <a:xfrm>
              <a:off x="1849344" y="3097214"/>
              <a:ext cx="2743201" cy="8191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1" b="1" kern="10" dirty="0">
                  <a:ln w="50800">
                    <a:solidFill>
                      <a:srgbClr val="FF66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>
                    <a:outerShdw dist="35921" dir="2700000" algn="ctr" rotWithShape="0">
                      <a:srgbClr val="990000"/>
                    </a:outerShdw>
                  </a:effectLst>
                  <a:latin typeface="宋体"/>
                </a:rPr>
                <a:t>Democracy</a:t>
              </a:r>
              <a:endParaRPr lang="zh-CN" altLang="en-US" sz="3201" b="1" kern="10" dirty="0">
                <a:ln w="50800">
                  <a:solidFill>
                    <a:srgbClr val="FF66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/>
              </a:endParaRPr>
            </a:p>
          </p:txBody>
        </p:sp>
        <p:sp>
          <p:nvSpPr>
            <p:cNvPr id="9" name="矩形 8"/>
            <p:cNvSpPr>
              <a:spLocks noChangeArrowheads="1" noChangeShapeType="1" noTextEdit="1"/>
            </p:cNvSpPr>
            <p:nvPr/>
          </p:nvSpPr>
          <p:spPr bwMode="auto">
            <a:xfrm>
              <a:off x="5180013" y="3262313"/>
              <a:ext cx="1981200" cy="6667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1" b="1" kern="10">
                  <a:ln w="50800">
                    <a:solidFill>
                      <a:srgbClr val="FF66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>
                    <a:outerShdw dist="35921" dir="2700000" algn="ctr" rotWithShape="0">
                      <a:srgbClr val="990000"/>
                    </a:outerShdw>
                  </a:effectLst>
                  <a:latin typeface="宋体"/>
                </a:rPr>
                <a:t>Science</a:t>
              </a:r>
              <a:endParaRPr lang="zh-CN" altLang="en-US" sz="3201" b="1" kern="10">
                <a:ln w="50800">
                  <a:solidFill>
                    <a:srgbClr val="FF66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/>
              </a:endParaRPr>
            </a:p>
          </p:txBody>
        </p:sp>
        <p:sp>
          <p:nvSpPr>
            <p:cNvPr id="10" name="文本框 17416"/>
            <p:cNvSpPr txBox="1">
              <a:spLocks noChangeArrowheads="1"/>
            </p:cNvSpPr>
            <p:nvPr/>
          </p:nvSpPr>
          <p:spPr bwMode="auto">
            <a:xfrm>
              <a:off x="1842995" y="3916364"/>
              <a:ext cx="6770687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914583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3601" b="1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(</a:t>
              </a:r>
              <a:r>
                <a:rPr lang="zh-CN" altLang="en-US" sz="3601" b="1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德先生</a:t>
              </a:r>
              <a:r>
                <a:rPr lang="en-US" altLang="zh-CN" sz="3601" b="1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)   (</a:t>
              </a:r>
              <a:r>
                <a:rPr lang="zh-CN" altLang="en-US" sz="3601" b="1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赛先生</a:t>
              </a:r>
              <a:r>
                <a:rPr lang="en-US" altLang="zh-CN" sz="3601" b="1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)</a:t>
              </a:r>
            </a:p>
          </p:txBody>
        </p:sp>
      </p:grpSp>
      <p:pic>
        <p:nvPicPr>
          <p:cNvPr id="12" name="音频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697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05"/>
    </mc:Choice>
    <mc:Fallback xmlns="">
      <p:transition spd="slow" advTm="30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5"/>
          <p:cNvSpPr>
            <a:spLocks noChangeArrowheads="1"/>
          </p:cNvSpPr>
          <p:nvPr/>
        </p:nvSpPr>
        <p:spPr bwMode="auto">
          <a:xfrm>
            <a:off x="3123203" y="228684"/>
            <a:ext cx="5520146" cy="630238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583" fontAlgn="base">
              <a:spcBef>
                <a:spcPct val="20000"/>
              </a:spcBef>
              <a:spcAft>
                <a:spcPct val="0"/>
              </a:spcAft>
              <a:buClr>
                <a:srgbClr val="A886E0"/>
              </a:buClr>
            </a:pPr>
            <a:r>
              <a:rPr lang="zh-CN" altLang="en-US" sz="3501" b="1" dirty="0">
                <a:solidFill>
                  <a:srgbClr val="FFFFFF"/>
                </a:solidFill>
              </a:rPr>
              <a:t>新文化运动“新”在何处</a:t>
            </a:r>
            <a:r>
              <a:rPr lang="zh-CN" altLang="en-US" sz="3501" b="1" dirty="0">
                <a:solidFill>
                  <a:srgbClr val="FFFFFF"/>
                </a:solidFill>
                <a:latin typeface="Verdana" pitchFamily="34" charset="0"/>
              </a:rPr>
              <a:t>？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26801" y="990665"/>
            <a:ext cx="9542852" cy="4365353"/>
            <a:chOff x="107950" y="1557338"/>
            <a:chExt cx="8535988" cy="4365354"/>
          </a:xfrm>
        </p:grpSpPr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863600" y="3284538"/>
              <a:ext cx="3168650" cy="671512"/>
              <a:chOff x="528" y="1977"/>
              <a:chExt cx="1968" cy="423"/>
            </a:xfrm>
          </p:grpSpPr>
          <p:sp>
            <p:nvSpPr>
              <p:cNvPr id="24" name="Line 11"/>
              <p:cNvSpPr>
                <a:spLocks noChangeShapeType="1"/>
              </p:cNvSpPr>
              <p:nvPr/>
            </p:nvSpPr>
            <p:spPr bwMode="auto">
              <a:xfrm>
                <a:off x="528" y="2064"/>
                <a:ext cx="0" cy="336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Line 12"/>
              <p:cNvSpPr>
                <a:spLocks noChangeShapeType="1"/>
              </p:cNvSpPr>
              <p:nvPr/>
            </p:nvSpPr>
            <p:spPr bwMode="auto">
              <a:xfrm>
                <a:off x="2496" y="2016"/>
                <a:ext cx="0" cy="336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Line 13"/>
              <p:cNvSpPr>
                <a:spLocks noChangeShapeType="1"/>
              </p:cNvSpPr>
              <p:nvPr/>
            </p:nvSpPr>
            <p:spPr bwMode="auto">
              <a:xfrm>
                <a:off x="528" y="2208"/>
                <a:ext cx="480" cy="0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 type="triangle" w="med" len="lg"/>
                <a:tailEnd/>
              </a:ln>
            </p:spPr>
            <p:txBody>
              <a:bodyPr/>
              <a:lstStyle/>
              <a:p>
                <a:pPr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Line 14"/>
              <p:cNvSpPr>
                <a:spLocks noChangeShapeType="1"/>
              </p:cNvSpPr>
              <p:nvPr/>
            </p:nvSpPr>
            <p:spPr bwMode="auto">
              <a:xfrm>
                <a:off x="2016" y="2208"/>
                <a:ext cx="432" cy="0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 type="none" w="med" len="lg"/>
                <a:tailEnd type="triangle" w="med" len="lg"/>
              </a:ln>
            </p:spPr>
            <p:txBody>
              <a:bodyPr/>
              <a:lstStyle/>
              <a:p>
                <a:pPr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Text Box 15"/>
              <p:cNvSpPr txBox="1">
                <a:spLocks noChangeArrowheads="1"/>
              </p:cNvSpPr>
              <p:nvPr/>
            </p:nvSpPr>
            <p:spPr bwMode="auto">
              <a:xfrm>
                <a:off x="1134" y="1977"/>
                <a:ext cx="808" cy="330"/>
              </a:xfrm>
              <a:prstGeom prst="rect">
                <a:avLst/>
              </a:prstGeom>
              <a:solidFill>
                <a:srgbClr val="FFCC99"/>
              </a:solidFill>
              <a:ln w="25400" cap="sq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defTabSz="914583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</a:pPr>
                <a:r>
                  <a:rPr lang="zh-CN" altLang="en-US" sz="2801" b="1" dirty="0">
                    <a:solidFill>
                      <a:srgbClr val="000514"/>
                    </a:solidFill>
                    <a:latin typeface="黑体" pitchFamily="2" charset="-122"/>
                    <a:ea typeface="黑体" pitchFamily="2" charset="-122"/>
                  </a:rPr>
                  <a:t>前  期</a:t>
                </a:r>
              </a:p>
            </p:txBody>
          </p:sp>
        </p:grpSp>
        <p:grpSp>
          <p:nvGrpSpPr>
            <p:cNvPr id="5" name="Group 16"/>
            <p:cNvGrpSpPr>
              <a:grpSpLocks/>
            </p:cNvGrpSpPr>
            <p:nvPr/>
          </p:nvGrpSpPr>
          <p:grpSpPr bwMode="auto">
            <a:xfrm>
              <a:off x="4103688" y="3284540"/>
              <a:ext cx="4392612" cy="523875"/>
              <a:chOff x="2653" y="1706"/>
              <a:chExt cx="2812" cy="330"/>
            </a:xfrm>
          </p:grpSpPr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 flipV="1">
                <a:off x="2653" y="1888"/>
                <a:ext cx="1134" cy="12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 type="triangle" w="med" len="lg"/>
                <a:tailEnd/>
              </a:ln>
            </p:spPr>
            <p:txBody>
              <a:bodyPr/>
              <a:lstStyle/>
              <a:p>
                <a:pPr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4740" y="1888"/>
                <a:ext cx="725" cy="0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 type="none" w="med" len="lg"/>
                <a:tailEnd type="triangle" w="med" len="lg"/>
              </a:ln>
            </p:spPr>
            <p:txBody>
              <a:bodyPr/>
              <a:lstStyle/>
              <a:p>
                <a:pPr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Text Box 19"/>
              <p:cNvSpPr txBox="1">
                <a:spLocks noChangeArrowheads="1"/>
              </p:cNvSpPr>
              <p:nvPr/>
            </p:nvSpPr>
            <p:spPr bwMode="auto">
              <a:xfrm>
                <a:off x="3833" y="1706"/>
                <a:ext cx="852" cy="330"/>
              </a:xfrm>
              <a:prstGeom prst="rect">
                <a:avLst/>
              </a:prstGeom>
              <a:solidFill>
                <a:srgbClr val="FFCC99"/>
              </a:solidFill>
              <a:ln w="25400" cap="sq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914583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</a:pPr>
                <a:r>
                  <a:rPr lang="zh-CN" altLang="en-US" sz="2801" b="1" dirty="0">
                    <a:solidFill>
                      <a:srgbClr val="000514"/>
                    </a:solidFill>
                    <a:latin typeface="黑体" pitchFamily="2" charset="-122"/>
                    <a:ea typeface="黑体" pitchFamily="2" charset="-122"/>
                  </a:rPr>
                  <a:t>后  期</a:t>
                </a:r>
              </a:p>
            </p:txBody>
          </p:sp>
        </p:grpSp>
        <p:grpSp>
          <p:nvGrpSpPr>
            <p:cNvPr id="6" name="Group 28"/>
            <p:cNvGrpSpPr>
              <a:grpSpLocks/>
            </p:cNvGrpSpPr>
            <p:nvPr/>
          </p:nvGrpSpPr>
          <p:grpSpPr bwMode="auto">
            <a:xfrm>
              <a:off x="287338" y="2565401"/>
              <a:ext cx="8066087" cy="812801"/>
              <a:chOff x="158" y="1162"/>
              <a:chExt cx="5081" cy="512"/>
            </a:xfrm>
          </p:grpSpPr>
          <p:sp>
            <p:nvSpPr>
              <p:cNvPr id="15" name="Text Box 29"/>
              <p:cNvSpPr txBox="1">
                <a:spLocks noChangeArrowheads="1"/>
              </p:cNvSpPr>
              <p:nvPr/>
            </p:nvSpPr>
            <p:spPr bwMode="auto">
              <a:xfrm>
                <a:off x="2154" y="1344"/>
                <a:ext cx="928" cy="32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914583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</a:pPr>
                <a:r>
                  <a:rPr lang="en-US" altLang="zh-CN" sz="2801" b="1" dirty="0">
                    <a:latin typeface="黑体" pitchFamily="2" charset="-122"/>
                    <a:ea typeface="黑体" pitchFamily="2" charset="-122"/>
                  </a:rPr>
                  <a:t>1918</a:t>
                </a:r>
                <a:r>
                  <a:rPr lang="zh-CN" altLang="en-US" sz="2801" b="1" dirty="0">
                    <a:latin typeface="黑体" pitchFamily="2" charset="-122"/>
                    <a:ea typeface="黑体" pitchFamily="2" charset="-122"/>
                  </a:rPr>
                  <a:t>年</a:t>
                </a:r>
              </a:p>
            </p:txBody>
          </p:sp>
          <p:sp>
            <p:nvSpPr>
              <p:cNvPr id="16" name="Text Box 30"/>
              <p:cNvSpPr txBox="1">
                <a:spLocks noChangeArrowheads="1"/>
              </p:cNvSpPr>
              <p:nvPr/>
            </p:nvSpPr>
            <p:spPr bwMode="auto">
              <a:xfrm>
                <a:off x="158" y="1344"/>
                <a:ext cx="716" cy="33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583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</a:pPr>
                <a:r>
                  <a:rPr lang="en-US" altLang="zh-CN" sz="2801" b="1" dirty="0">
                    <a:latin typeface="黑体" pitchFamily="2" charset="-122"/>
                    <a:ea typeface="黑体" pitchFamily="2" charset="-122"/>
                  </a:rPr>
                  <a:t>1915</a:t>
                </a:r>
                <a:r>
                  <a:rPr lang="zh-CN" altLang="en-US" sz="2801" b="1" dirty="0">
                    <a:latin typeface="黑体" pitchFamily="2" charset="-122"/>
                    <a:ea typeface="黑体" pitchFamily="2" charset="-122"/>
                  </a:rPr>
                  <a:t>年</a:t>
                </a:r>
              </a:p>
            </p:txBody>
          </p:sp>
          <p:grpSp>
            <p:nvGrpSpPr>
              <p:cNvPr id="17" name="Group 31"/>
              <p:cNvGrpSpPr>
                <a:grpSpLocks/>
              </p:cNvGrpSpPr>
              <p:nvPr/>
            </p:nvGrpSpPr>
            <p:grpSpPr bwMode="auto">
              <a:xfrm>
                <a:off x="249" y="1162"/>
                <a:ext cx="4990" cy="182"/>
                <a:chOff x="240" y="1296"/>
                <a:chExt cx="4848" cy="192"/>
              </a:xfrm>
            </p:grpSpPr>
            <p:sp>
              <p:nvSpPr>
                <p:cNvPr id="18" name="Line 32"/>
                <p:cNvSpPr>
                  <a:spLocks noChangeShapeType="1"/>
                </p:cNvSpPr>
                <p:nvPr/>
              </p:nvSpPr>
              <p:spPr bwMode="auto">
                <a:xfrm>
                  <a:off x="240" y="1488"/>
                  <a:ext cx="4848" cy="0"/>
                </a:xfrm>
                <a:prstGeom prst="line">
                  <a:avLst/>
                </a:prstGeom>
                <a:noFill/>
                <a:ln w="38100" cap="sq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defTabSz="91458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800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" name="Line 33"/>
                <p:cNvSpPr>
                  <a:spLocks noChangeShapeType="1"/>
                </p:cNvSpPr>
                <p:nvPr/>
              </p:nvSpPr>
              <p:spPr bwMode="auto">
                <a:xfrm>
                  <a:off x="528" y="1296"/>
                  <a:ext cx="0" cy="192"/>
                </a:xfrm>
                <a:prstGeom prst="line">
                  <a:avLst/>
                </a:prstGeom>
                <a:noFill/>
                <a:ln w="38100" cap="sq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58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800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" name="Line 34"/>
                <p:cNvSpPr>
                  <a:spLocks noChangeShapeType="1"/>
                </p:cNvSpPr>
                <p:nvPr/>
              </p:nvSpPr>
              <p:spPr bwMode="auto">
                <a:xfrm>
                  <a:off x="2448" y="1296"/>
                  <a:ext cx="0" cy="192"/>
                </a:xfrm>
                <a:prstGeom prst="line">
                  <a:avLst/>
                </a:prstGeom>
                <a:noFill/>
                <a:ln w="38100" cap="sq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58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800" b="1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Text Box 35"/>
            <p:cNvSpPr txBox="1">
              <a:spLocks noChangeArrowheads="1"/>
            </p:cNvSpPr>
            <p:nvPr/>
          </p:nvSpPr>
          <p:spPr bwMode="auto">
            <a:xfrm>
              <a:off x="2951163" y="1557338"/>
              <a:ext cx="4090925" cy="1077218"/>
            </a:xfrm>
            <a:prstGeom prst="rect">
              <a:avLst/>
            </a:prstGeom>
            <a:noFill/>
            <a:ln w="12700" cap="sq">
              <a:solidFill>
                <a:srgbClr val="FF00FF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914583" fontAlgn="base">
                <a:spcBef>
                  <a:spcPct val="50000"/>
                </a:spcBef>
                <a:spcAft>
                  <a:spcPct val="0"/>
                </a:spcAft>
                <a:buClr>
                  <a:srgbClr val="FF3300"/>
                </a:buClr>
              </a:pPr>
              <a:r>
                <a:rPr lang="zh-CN" altLang="en-US" sz="2801" b="1" dirty="0">
                  <a:latin typeface="Times New Roman" pitchFamily="18" charset="0"/>
                  <a:ea typeface="黑体" pitchFamily="2" charset="-122"/>
                </a:rPr>
                <a:t>李大钊</a:t>
              </a:r>
              <a:r>
                <a:rPr lang="en-US" altLang="zh-CN" sz="2400" b="1" dirty="0">
                  <a:latin typeface="Times New Roman" pitchFamily="18" charset="0"/>
                  <a:ea typeface="黑体" pitchFamily="2" charset="-122"/>
                </a:rPr>
                <a:t>《</a:t>
              </a:r>
              <a:r>
                <a:rPr lang="zh-CN" altLang="en-US" sz="2400" b="1" dirty="0">
                  <a:latin typeface="Times New Roman" pitchFamily="18" charset="0"/>
                  <a:ea typeface="黑体" pitchFamily="2" charset="-122"/>
                </a:rPr>
                <a:t>我的马克思主义观</a:t>
              </a:r>
              <a:r>
                <a:rPr lang="en-US" altLang="zh-CN" sz="2400" b="1" dirty="0">
                  <a:latin typeface="Times New Roman" pitchFamily="18" charset="0"/>
                  <a:ea typeface="黑体" pitchFamily="2" charset="-122"/>
                </a:rPr>
                <a:t>》</a:t>
              </a:r>
              <a:endParaRPr lang="zh-CN" altLang="en-US" sz="2400" b="1" dirty="0">
                <a:latin typeface="Times New Roman" pitchFamily="18" charset="0"/>
                <a:ea typeface="黑体" pitchFamily="2" charset="-122"/>
              </a:endParaRPr>
            </a:p>
            <a:p>
              <a:pPr algn="ctr" defTabSz="914583" fontAlgn="base">
                <a:spcBef>
                  <a:spcPct val="50000"/>
                </a:spcBef>
                <a:spcAft>
                  <a:spcPct val="0"/>
                </a:spcAft>
                <a:buClr>
                  <a:srgbClr val="FF3300"/>
                </a:buClr>
              </a:pPr>
              <a:r>
                <a:rPr lang="en-US" altLang="zh-CN" sz="2400" b="1" dirty="0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《</a:t>
              </a:r>
              <a:r>
                <a:rPr lang="zh-CN" altLang="en-US" sz="2400" b="1" dirty="0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新青年</a:t>
              </a:r>
              <a:r>
                <a:rPr lang="en-US" altLang="zh-CN" sz="2400" b="1" dirty="0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》</a:t>
              </a:r>
              <a:r>
                <a:rPr lang="zh-CN" altLang="en-US" sz="2400" b="1" dirty="0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上颂扬十月革命</a:t>
              </a:r>
            </a:p>
          </p:txBody>
        </p:sp>
        <p:sp>
          <p:nvSpPr>
            <p:cNvPr id="8" name="Text Box 36"/>
            <p:cNvSpPr txBox="1">
              <a:spLocks noChangeArrowheads="1"/>
            </p:cNvSpPr>
            <p:nvPr/>
          </p:nvSpPr>
          <p:spPr bwMode="auto">
            <a:xfrm>
              <a:off x="107950" y="1557338"/>
              <a:ext cx="2743248" cy="1077218"/>
            </a:xfrm>
            <a:prstGeom prst="rect">
              <a:avLst/>
            </a:prstGeom>
            <a:noFill/>
            <a:ln w="12700" cap="sq">
              <a:solidFill>
                <a:srgbClr val="FF00FF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914583" fontAlgn="base">
                <a:spcBef>
                  <a:spcPct val="50000"/>
                </a:spcBef>
                <a:spcAft>
                  <a:spcPct val="0"/>
                </a:spcAft>
                <a:buClr>
                  <a:srgbClr val="FF3300"/>
                </a:buClr>
              </a:pPr>
              <a:r>
                <a:rPr lang="zh-CN" altLang="en-US" sz="2800" b="1" dirty="0">
                  <a:latin typeface="Times New Roman" pitchFamily="18" charset="0"/>
                  <a:ea typeface="黑体" pitchFamily="2" charset="-122"/>
                </a:rPr>
                <a:t>陈独秀</a:t>
              </a:r>
            </a:p>
            <a:p>
              <a:pPr algn="ctr" defTabSz="914583" fontAlgn="base">
                <a:spcBef>
                  <a:spcPct val="50000"/>
                </a:spcBef>
                <a:spcAft>
                  <a:spcPct val="0"/>
                </a:spcAft>
                <a:buClr>
                  <a:srgbClr val="FF3300"/>
                </a:buClr>
              </a:pPr>
              <a:r>
                <a:rPr lang="en-US" altLang="zh-CN" sz="2400" b="1" dirty="0">
                  <a:solidFill>
                    <a:srgbClr val="FF0000"/>
                  </a:solidFill>
                  <a:latin typeface="Times New Roman" pitchFamily="18" charset="0"/>
                  <a:ea typeface="黑体" pitchFamily="2" charset="-122"/>
                </a:rPr>
                <a:t>《</a:t>
              </a:r>
              <a:r>
                <a:rPr lang="zh-CN" altLang="en-US" sz="2400" b="1" dirty="0">
                  <a:solidFill>
                    <a:srgbClr val="FF0000"/>
                  </a:solidFill>
                  <a:latin typeface="Times New Roman" pitchFamily="18" charset="0"/>
                  <a:ea typeface="黑体" pitchFamily="2" charset="-122"/>
                </a:rPr>
                <a:t>青年杂志</a:t>
              </a:r>
              <a:r>
                <a:rPr lang="en-US" altLang="zh-CN" sz="2400" b="1" dirty="0">
                  <a:solidFill>
                    <a:srgbClr val="FF0000"/>
                  </a:solidFill>
                  <a:latin typeface="Times New Roman" pitchFamily="18" charset="0"/>
                  <a:ea typeface="黑体" pitchFamily="2" charset="-122"/>
                </a:rPr>
                <a:t>》</a:t>
              </a:r>
              <a:r>
                <a:rPr lang="zh-CN" altLang="en-US" sz="2400" b="1" dirty="0">
                  <a:solidFill>
                    <a:srgbClr val="FF0000"/>
                  </a:solidFill>
                  <a:latin typeface="Times New Roman" pitchFamily="18" charset="0"/>
                  <a:ea typeface="黑体" pitchFamily="2" charset="-122"/>
                </a:rPr>
                <a:t>创刊</a:t>
              </a:r>
            </a:p>
          </p:txBody>
        </p:sp>
        <p:sp>
          <p:nvSpPr>
            <p:cNvPr id="9" name="Text Box 26"/>
            <p:cNvSpPr txBox="1">
              <a:spLocks noChangeArrowheads="1"/>
            </p:cNvSpPr>
            <p:nvPr/>
          </p:nvSpPr>
          <p:spPr bwMode="auto">
            <a:xfrm>
              <a:off x="172369" y="5214842"/>
              <a:ext cx="4058387" cy="707850"/>
            </a:xfrm>
            <a:prstGeom prst="rect">
              <a:avLst/>
            </a:prstGeom>
            <a:noFill/>
            <a:ln w="28575">
              <a:solidFill>
                <a:srgbClr val="BA083B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914583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4001" b="1" dirty="0">
                  <a:solidFill>
                    <a:srgbClr val="FF3300"/>
                  </a:solidFill>
                  <a:latin typeface="华文行楷" pitchFamily="2" charset="-122"/>
                  <a:ea typeface="华文行楷" pitchFamily="2" charset="-122"/>
                </a:rPr>
                <a:t>彻底批判封建思想</a:t>
              </a:r>
            </a:p>
          </p:txBody>
        </p:sp>
        <p:sp>
          <p:nvSpPr>
            <p:cNvPr id="10" name="AutoShape 27"/>
            <p:cNvSpPr>
              <a:spLocks noChangeArrowheads="1"/>
            </p:cNvSpPr>
            <p:nvPr/>
          </p:nvSpPr>
          <p:spPr bwMode="auto">
            <a:xfrm>
              <a:off x="2376488" y="3933825"/>
              <a:ext cx="288925" cy="360363"/>
            </a:xfrm>
            <a:prstGeom prst="downArrow">
              <a:avLst>
                <a:gd name="adj1" fmla="val 50000"/>
                <a:gd name="adj2" fmla="val 31118"/>
              </a:avLst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="1">
                <a:solidFill>
                  <a:srgbClr val="FFFFFF"/>
                </a:solidFill>
              </a:endParaRPr>
            </a:p>
          </p:txBody>
        </p:sp>
        <p:sp>
          <p:nvSpPr>
            <p:cNvPr id="11" name="WordArt 30"/>
            <p:cNvSpPr>
              <a:spLocks noChangeArrowheads="1" noChangeShapeType="1" noTextEdit="1"/>
            </p:cNvSpPr>
            <p:nvPr/>
          </p:nvSpPr>
          <p:spPr bwMode="auto">
            <a:xfrm>
              <a:off x="1295400" y="4221163"/>
              <a:ext cx="2520950" cy="647700"/>
            </a:xfrm>
            <a:prstGeom prst="rect">
              <a:avLst/>
            </a:prstGeom>
          </p:spPr>
          <p:txBody>
            <a:bodyPr wrap="none" fromWordArt="1">
              <a:prstTxWarp prst="textSlantUp">
                <a:avLst>
                  <a:gd name="adj" fmla="val 32056"/>
                </a:avLst>
              </a:prstTxWarp>
            </a:bodyPr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601" b="1" kern="10" dirty="0">
                  <a:ln w="9525">
                    <a:solidFill>
                      <a:srgbClr val="CC99FF"/>
                    </a:solidFill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6600CC"/>
                      </a:gs>
                      <a:gs pos="100000">
                        <a:srgbClr val="CC00CC"/>
                      </a:gs>
                    </a:gsLst>
                    <a:lin ang="5400000" scaled="1"/>
                  </a:gradFill>
                  <a:effectLst>
                    <a:outerShdw dist="53882" dir="2700000" algn="ctr" rotWithShape="0">
                      <a:srgbClr val="9999FF">
                        <a:alpha val="79999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rPr>
                <a:t>四提倡四反对</a:t>
              </a:r>
            </a:p>
          </p:txBody>
        </p:sp>
        <p:sp>
          <p:nvSpPr>
            <p:cNvPr id="12" name="AutoShape 31"/>
            <p:cNvSpPr>
              <a:spLocks noChangeArrowheads="1"/>
            </p:cNvSpPr>
            <p:nvPr/>
          </p:nvSpPr>
          <p:spPr bwMode="auto">
            <a:xfrm>
              <a:off x="2303463" y="4941888"/>
              <a:ext cx="288925" cy="503237"/>
            </a:xfrm>
            <a:prstGeom prst="downArrow">
              <a:avLst>
                <a:gd name="adj1" fmla="val 50000"/>
                <a:gd name="adj2" fmla="val 43455"/>
              </a:avLst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="1">
                <a:solidFill>
                  <a:srgbClr val="FFFFFF"/>
                </a:solidFill>
              </a:endParaRPr>
            </a:p>
          </p:txBody>
        </p:sp>
        <p:sp>
          <p:nvSpPr>
            <p:cNvPr id="13" name="AutoShape 32"/>
            <p:cNvSpPr>
              <a:spLocks noChangeArrowheads="1"/>
            </p:cNvSpPr>
            <p:nvPr/>
          </p:nvSpPr>
          <p:spPr bwMode="auto">
            <a:xfrm>
              <a:off x="6467475" y="3933825"/>
              <a:ext cx="288925" cy="935038"/>
            </a:xfrm>
            <a:prstGeom prst="downArrow">
              <a:avLst>
                <a:gd name="adj1" fmla="val 50000"/>
                <a:gd name="adj2" fmla="val 80742"/>
              </a:avLst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="1">
                <a:solidFill>
                  <a:srgbClr val="FFFFFF"/>
                </a:solidFill>
              </a:endParaRPr>
            </a:p>
          </p:txBody>
        </p:sp>
        <p:sp>
          <p:nvSpPr>
            <p:cNvPr id="14" name="Text Box 33"/>
            <p:cNvSpPr txBox="1">
              <a:spLocks noChangeArrowheads="1"/>
            </p:cNvSpPr>
            <p:nvPr/>
          </p:nvSpPr>
          <p:spPr bwMode="auto">
            <a:xfrm>
              <a:off x="4824413" y="5013325"/>
              <a:ext cx="3819525" cy="714375"/>
            </a:xfrm>
            <a:prstGeom prst="rect">
              <a:avLst/>
            </a:prstGeom>
            <a:noFill/>
            <a:ln w="12700" cap="sq">
              <a:solidFill>
                <a:srgbClr val="CC0066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14583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4001" b="1" dirty="0">
                  <a:solidFill>
                    <a:srgbClr val="FF3300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宣传马克思主义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118558" y="5521918"/>
            <a:ext cx="11810849" cy="120005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1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      </a:t>
            </a:r>
            <a:r>
              <a:rPr lang="zh-CN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一次伟大的思想解放运动。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为五四运动起了思想宣传和铺垫的作用。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音频 3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651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96"/>
    </mc:Choice>
    <mc:Fallback xmlns="">
      <p:transition spd="slow" advTm="45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  <p:bldLst>
      <p:bldP spid="2" grpId="0" bldLvl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8644" y="1505817"/>
            <a:ext cx="4954661" cy="2971722"/>
            <a:chOff x="3124238" y="3505198"/>
            <a:chExt cx="5537138" cy="2971722"/>
          </a:xfrm>
        </p:grpSpPr>
        <p:pic>
          <p:nvPicPr>
            <p:cNvPr id="3" name="Picture 2" descr="C:\Documents and Settings\Administrator\桌面\timg (1)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410178" y="3505198"/>
              <a:ext cx="3251198" cy="2971722"/>
            </a:xfrm>
            <a:prstGeom prst="rect">
              <a:avLst/>
            </a:prstGeom>
            <a:noFill/>
          </p:spPr>
        </p:pic>
        <p:pic>
          <p:nvPicPr>
            <p:cNvPr id="4" name="Picture 3" descr="C:\Documents and Settings\Administrator\桌面\timg (2)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124238" y="3505198"/>
              <a:ext cx="2784469" cy="2895524"/>
            </a:xfrm>
            <a:prstGeom prst="rect">
              <a:avLst/>
            </a:prstGeom>
            <a:noFill/>
          </p:spPr>
        </p:pic>
      </p:grpSp>
      <p:sp>
        <p:nvSpPr>
          <p:cNvPr id="11" name="矩形 10"/>
          <p:cNvSpPr/>
          <p:nvPr/>
        </p:nvSpPr>
        <p:spPr>
          <a:xfrm>
            <a:off x="5951965" y="2514625"/>
            <a:ext cx="5329285" cy="52322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巴黎和会上，中国外交的失败。</a:t>
            </a:r>
            <a:endParaRPr lang="zh-CN" altLang="en-US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39384" y="1828843"/>
            <a:ext cx="2710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latin typeface="黑体" panose="02010609060101010101" pitchFamily="49" charset="-122"/>
                <a:ea typeface="黑体" panose="02010609060101010101" pitchFamily="49" charset="-122"/>
              </a:rPr>
              <a:t>五四运动导火线</a:t>
            </a:r>
            <a:endParaRPr lang="zh-CN" altLang="en-US" sz="2801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647714" y="304883"/>
            <a:ext cx="4344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重点二     五四运动</a:t>
            </a: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56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75"/>
    </mc:Choice>
    <mc:Fallback xmlns="">
      <p:transition spd="slow" advTm="25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1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81900" y="497445"/>
            <a:ext cx="9495229" cy="1569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3201" b="1" dirty="0">
                <a:latin typeface="黑体" panose="02010609060101010101" pitchFamily="2" charset="-122"/>
                <a:ea typeface="黑体" panose="02010609060101010101" pitchFamily="2" charset="-122"/>
                <a:cs typeface="+mn-ea"/>
              </a:rPr>
              <a:t>    五四运动的杰出意义，在于它带着为辛亥革命还不曾有的</a:t>
            </a:r>
            <a:r>
              <a:rPr kumimoji="1" lang="zh-CN" altLang="en-US" sz="3201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+mn-ea"/>
              </a:rPr>
              <a:t>新姿态</a:t>
            </a:r>
            <a:r>
              <a:rPr kumimoji="1" lang="en-US" altLang="zh-CN" sz="3201" b="1" dirty="0">
                <a:latin typeface="黑体" panose="02010609060101010101" pitchFamily="2" charset="-122"/>
                <a:ea typeface="黑体" panose="02010609060101010101" pitchFamily="2" charset="-122"/>
                <a:cs typeface="+mn-ea"/>
              </a:rPr>
              <a:t>---</a:t>
            </a:r>
            <a:r>
              <a:rPr kumimoji="1" lang="zh-CN" altLang="en-US" sz="3201" b="1" dirty="0">
                <a:latin typeface="黑体" panose="02010609060101010101" pitchFamily="2" charset="-122"/>
                <a:ea typeface="黑体" panose="02010609060101010101" pitchFamily="2" charset="-122"/>
                <a:cs typeface="+mn-ea"/>
              </a:rPr>
              <a:t>彻底地不妥协地反帝反封建。</a:t>
            </a:r>
          </a:p>
          <a:p>
            <a:pPr algn="r" defTabSz="91458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sz="3201" b="1" dirty="0">
                <a:latin typeface="楷体" panose="02010609060101010101" charset="-122"/>
                <a:ea typeface="楷体" panose="02010609060101010101" charset="-122"/>
              </a:rPr>
              <a:t>——</a:t>
            </a:r>
            <a:r>
              <a:rPr lang="en-US" altLang="x-none" sz="3201" b="1" dirty="0" err="1">
                <a:latin typeface="楷体" panose="02010609060101010101" charset="-122"/>
                <a:ea typeface="楷体" panose="02010609060101010101" charset="-122"/>
              </a:rPr>
              <a:t>毛泽东《新民主主义论</a:t>
            </a:r>
            <a:r>
              <a:rPr lang="en-US" altLang="x-none" sz="3201" b="1" dirty="0">
                <a:latin typeface="楷体" panose="02010609060101010101" charset="-122"/>
                <a:ea typeface="楷体" panose="02010609060101010101" charset="-122"/>
              </a:rPr>
              <a:t>》</a:t>
            </a:r>
            <a:endParaRPr kumimoji="1" lang="en-US" altLang="zh-CN" sz="3201" b="1" dirty="0">
              <a:latin typeface="黑体" panose="02010609060101010101" pitchFamily="2" charset="-122"/>
              <a:ea typeface="黑体" panose="02010609060101010101" pitchFamily="2" charset="-122"/>
              <a:cs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4723" y="2616604"/>
            <a:ext cx="7400855" cy="5232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1" b="1" u="dbl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彻底地反对帝国主义和封建主义的爱国运动。</a:t>
            </a:r>
            <a:endParaRPr lang="zh-CN" altLang="en-US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4722" y="4343377"/>
            <a:ext cx="8225453" cy="230832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3601" b="1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3601" b="1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、“外争主权，内除国贼”</a:t>
            </a:r>
            <a:endParaRPr lang="en-US" altLang="zh-CN" sz="3601" b="1" dirty="0">
              <a:solidFill>
                <a:srgbClr val="FFFFFF"/>
              </a:solidFill>
              <a:latin typeface="黑体" pitchFamily="49" charset="-122"/>
              <a:ea typeface="黑体" pitchFamily="49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1" b="1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 2</a:t>
            </a:r>
            <a:r>
              <a:rPr lang="zh-CN" altLang="en-US" sz="3601" b="1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、“誓死力争，还我青岛”</a:t>
            </a:r>
            <a:endParaRPr lang="en-US" altLang="zh-CN" sz="3601" b="1" dirty="0">
              <a:solidFill>
                <a:srgbClr val="FFFFFF"/>
              </a:solidFill>
              <a:latin typeface="黑体" pitchFamily="49" charset="-122"/>
              <a:ea typeface="黑体" pitchFamily="49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1" b="1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 3</a:t>
            </a:r>
            <a:r>
              <a:rPr lang="zh-CN" altLang="en-US" sz="3601" b="1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、废除“二十一条”</a:t>
            </a:r>
            <a:endParaRPr lang="en-US" altLang="zh-CN" sz="3601" b="1" dirty="0">
              <a:solidFill>
                <a:srgbClr val="FFFFFF"/>
              </a:solidFill>
              <a:latin typeface="黑体" pitchFamily="49" charset="-122"/>
              <a:ea typeface="黑体" pitchFamily="49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1" b="1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 4</a:t>
            </a:r>
            <a:r>
              <a:rPr lang="zh-CN" altLang="en-US" sz="3601" b="1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、拒绝在“和约”上签字</a:t>
            </a:r>
          </a:p>
        </p:txBody>
      </p:sp>
      <p:sp>
        <p:nvSpPr>
          <p:cNvPr id="5" name="矩形标注 4"/>
          <p:cNvSpPr/>
          <p:nvPr/>
        </p:nvSpPr>
        <p:spPr>
          <a:xfrm>
            <a:off x="5108907" y="3594877"/>
            <a:ext cx="1480993" cy="595334"/>
          </a:xfrm>
          <a:prstGeom prst="wedgeRectCallout">
            <a:avLst>
              <a:gd name="adj1" fmla="val -36813"/>
              <a:gd name="adj2" fmla="val 1136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0514"/>
                </a:solidFill>
                <a:latin typeface="黑体" pitchFamily="49" charset="-122"/>
                <a:ea typeface="黑体" pitchFamily="49" charset="-122"/>
              </a:rPr>
              <a:t>反帝</a:t>
            </a:r>
          </a:p>
        </p:txBody>
      </p:sp>
      <p:sp>
        <p:nvSpPr>
          <p:cNvPr id="6" name="矩形标注 5"/>
          <p:cNvSpPr/>
          <p:nvPr/>
        </p:nvSpPr>
        <p:spPr>
          <a:xfrm>
            <a:off x="7239384" y="3657595"/>
            <a:ext cx="1248680" cy="551791"/>
          </a:xfrm>
          <a:prstGeom prst="wedgeRectCallout">
            <a:avLst>
              <a:gd name="adj1" fmla="val 6113"/>
              <a:gd name="adj2" fmla="val 112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0514"/>
                </a:solidFill>
                <a:latin typeface="黑体" pitchFamily="49" charset="-122"/>
                <a:ea typeface="黑体" pitchFamily="49" charset="-122"/>
              </a:rPr>
              <a:t>反封</a:t>
            </a:r>
          </a:p>
        </p:txBody>
      </p:sp>
      <p:sp>
        <p:nvSpPr>
          <p:cNvPr id="7" name="矩形标注 6"/>
          <p:cNvSpPr/>
          <p:nvPr/>
        </p:nvSpPr>
        <p:spPr>
          <a:xfrm>
            <a:off x="1362867" y="5572480"/>
            <a:ext cx="1466473" cy="551542"/>
          </a:xfrm>
          <a:prstGeom prst="wedgeRectCallout">
            <a:avLst>
              <a:gd name="adj1" fmla="val 120844"/>
              <a:gd name="adj2" fmla="val -776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0514"/>
                </a:solidFill>
                <a:latin typeface="黑体" pitchFamily="49" charset="-122"/>
                <a:ea typeface="黑体" pitchFamily="49" charset="-122"/>
              </a:rPr>
              <a:t>彻底</a:t>
            </a:r>
          </a:p>
        </p:txBody>
      </p:sp>
      <p:sp>
        <p:nvSpPr>
          <p:cNvPr id="8" name="矩形 7"/>
          <p:cNvSpPr>
            <a:spLocks noChangeArrowheads="1" noChangeShapeType="1" noTextEdit="1"/>
          </p:cNvSpPr>
          <p:nvPr/>
        </p:nvSpPr>
        <p:spPr bwMode="auto">
          <a:xfrm>
            <a:off x="9232456" y="5039095"/>
            <a:ext cx="1277719" cy="819673"/>
          </a:xfrm>
          <a:prstGeom prst="rect">
            <a:avLst/>
          </a:prstGeom>
          <a:noFill/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kern="10" dirty="0">
                <a:ln w="11430"/>
                <a:solidFill>
                  <a:srgbClr val="00051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爱国 </a:t>
            </a:r>
          </a:p>
        </p:txBody>
      </p:sp>
      <p:sp>
        <p:nvSpPr>
          <p:cNvPr id="9" name="右大括号 8"/>
          <p:cNvSpPr/>
          <p:nvPr/>
        </p:nvSpPr>
        <p:spPr>
          <a:xfrm>
            <a:off x="8451965" y="4505709"/>
            <a:ext cx="522703" cy="1973943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000514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02940" y="2067126"/>
            <a:ext cx="2952712" cy="523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五四运动的性质：</a:t>
            </a:r>
          </a:p>
        </p:txBody>
      </p:sp>
      <p:pic>
        <p:nvPicPr>
          <p:cNvPr id="12" name="音频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349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350"/>
    </mc:Choice>
    <mc:Fallback xmlns="">
      <p:transition spd="slow" advTm="63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04738" y="350596"/>
            <a:ext cx="4572823" cy="2856309"/>
            <a:chOff x="355" y="3745"/>
            <a:chExt cx="9500" cy="6337"/>
          </a:xfrm>
        </p:grpSpPr>
        <p:pic>
          <p:nvPicPr>
            <p:cNvPr id="4" name="图片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" y="3745"/>
              <a:ext cx="9448" cy="5362"/>
            </a:xfrm>
            <a:prstGeom prst="rect">
              <a:avLst/>
            </a:prstGeom>
            <a:noFill/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文本框 9"/>
            <p:cNvSpPr txBox="1"/>
            <p:nvPr/>
          </p:nvSpPr>
          <p:spPr>
            <a:xfrm>
              <a:off x="355" y="8648"/>
              <a:ext cx="9449" cy="1434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defTabSz="9145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dirty="0">
                  <a:solidFill>
                    <a:srgbClr val="0005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工、学、商打倒曹、陆、章（漫画传单）</a:t>
              </a:r>
            </a:p>
            <a:p>
              <a:pPr algn="ctr" defTabSz="9145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srgbClr val="0005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1919</a:t>
              </a:r>
              <a:r>
                <a:rPr lang="zh-CN" altLang="en-US" sz="1800" dirty="0">
                  <a:solidFill>
                    <a:srgbClr val="0005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年沈泊尘作</a:t>
              </a:r>
            </a:p>
          </p:txBody>
        </p:sp>
      </p:grpSp>
      <p:grpSp>
        <p:nvGrpSpPr>
          <p:cNvPr id="3" name="组合 7"/>
          <p:cNvGrpSpPr/>
          <p:nvPr/>
        </p:nvGrpSpPr>
        <p:grpSpPr>
          <a:xfrm>
            <a:off x="6378042" y="350596"/>
            <a:ext cx="2515443" cy="2895524"/>
            <a:chOff x="10196" y="1960"/>
            <a:chExt cx="4597" cy="6146"/>
          </a:xfrm>
        </p:grpSpPr>
        <p:pic>
          <p:nvPicPr>
            <p:cNvPr id="7" name="图片 2" descr="989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4" y="1960"/>
              <a:ext cx="4420" cy="614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文本框 6"/>
            <p:cNvSpPr txBox="1"/>
            <p:nvPr/>
          </p:nvSpPr>
          <p:spPr>
            <a:xfrm>
              <a:off x="10196" y="1960"/>
              <a:ext cx="4597" cy="7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"五四"时的上海</a:t>
              </a: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街头</a:t>
              </a:r>
            </a:p>
          </p:txBody>
        </p:sp>
      </p:grpSp>
      <p:sp>
        <p:nvSpPr>
          <p:cNvPr id="18" name="矩形 17"/>
          <p:cNvSpPr/>
          <p:nvPr/>
        </p:nvSpPr>
        <p:spPr>
          <a:xfrm>
            <a:off x="1568368" y="3322319"/>
            <a:ext cx="449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五四运动发生了什么变化？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32086" y="3337537"/>
            <a:ext cx="5564466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主力  工人阶级   中心   上海</a:t>
            </a:r>
          </a:p>
        </p:txBody>
      </p:sp>
      <p:sp>
        <p:nvSpPr>
          <p:cNvPr id="11" name="Text Box 3"/>
          <p:cNvSpPr txBox="1"/>
          <p:nvPr/>
        </p:nvSpPr>
        <p:spPr>
          <a:xfrm>
            <a:off x="1379463" y="4268105"/>
            <a:ext cx="8856372" cy="1509394"/>
          </a:xfrm>
          <a:prstGeom prst="rect">
            <a:avLst/>
          </a:prstGeom>
          <a:noFill/>
          <a:ln w="381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lIns="90191" tIns="47001" rIns="90191" bIns="47001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latin typeface="Arial" panose="020B0604020202020204" pitchFamily="34" charset="0"/>
                <a:ea typeface="黑体" panose="02010609060101010101" pitchFamily="2" charset="-122"/>
              </a:rPr>
              <a:t>            </a:t>
            </a:r>
            <a:r>
              <a:rPr lang="zh-CN" altLang="en-US" sz="2801" b="1" dirty="0">
                <a:latin typeface="黑体" panose="02010609060101010101" pitchFamily="2" charset="-122"/>
                <a:ea typeface="黑体" panose="02010609060101010101" pitchFamily="2" charset="-122"/>
              </a:rPr>
              <a:t>“五四运动既是第一次历史巨变的补课，</a:t>
            </a: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latin typeface="黑体" panose="02010609060101010101" pitchFamily="2" charset="-122"/>
                <a:ea typeface="黑体" panose="02010609060101010101" pitchFamily="2" charset="-122"/>
              </a:rPr>
              <a:t>    也是第二次历史巨变的</a:t>
            </a:r>
            <a:r>
              <a:rPr lang="zh-CN" altLang="en-US" sz="2801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新起点</a:t>
            </a:r>
            <a:r>
              <a:rPr lang="en-US" altLang="x-none" sz="2801" b="1" dirty="0">
                <a:latin typeface="黑体" panose="02010609060101010101" pitchFamily="2" charset="-122"/>
                <a:ea typeface="黑体" panose="02010609060101010101" pitchFamily="2" charset="-122"/>
              </a:rPr>
              <a:t>。”</a:t>
            </a: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3201" b="1" dirty="0">
                <a:latin typeface="黑体" panose="02010609060101010101" pitchFamily="2" charset="-122"/>
                <a:ea typeface="黑体" panose="02010609060101010101" pitchFamily="2" charset="-122"/>
              </a:rPr>
              <a:t>                           </a:t>
            </a:r>
            <a:r>
              <a:rPr lang="en-US" altLang="x-none" sz="2400" b="1" dirty="0">
                <a:latin typeface="楷体" panose="02010609060101010101" charset="-122"/>
                <a:ea typeface="楷体" panose="02010609060101010101" charset="-122"/>
              </a:rPr>
              <a:t>—彭明《五四运动史》</a:t>
            </a:r>
          </a:p>
        </p:txBody>
      </p:sp>
      <p:sp>
        <p:nvSpPr>
          <p:cNvPr id="13" name="矩形 12"/>
          <p:cNvSpPr/>
          <p:nvPr/>
        </p:nvSpPr>
        <p:spPr>
          <a:xfrm>
            <a:off x="1355107" y="5547360"/>
            <a:ext cx="2939843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1" b="1" dirty="0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/>
                </a:gradFill>
                <a:latin typeface="黑体" panose="02010609060101010101" pitchFamily="2" charset="-122"/>
                <a:ea typeface="黑体" panose="02010609060101010101" pitchFamily="2" charset="-122"/>
              </a:rPr>
              <a:t>新起点：</a:t>
            </a:r>
          </a:p>
        </p:txBody>
      </p:sp>
      <p:sp>
        <p:nvSpPr>
          <p:cNvPr id="14" name="Text Box 5"/>
          <p:cNvSpPr txBox="1"/>
          <p:nvPr/>
        </p:nvSpPr>
        <p:spPr>
          <a:xfrm>
            <a:off x="3946854" y="5844527"/>
            <a:ext cx="3792795" cy="42575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defTabSz="914583" fontAlgn="base">
              <a:lnSpc>
                <a:spcPts val="2561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新</a:t>
            </a:r>
            <a:r>
              <a:rPr lang="zh-CN" altLang="en-US" sz="2801" b="1" dirty="0">
                <a:solidFill>
                  <a:srgbClr val="0000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民主主义革命的</a:t>
            </a:r>
            <a:r>
              <a:rPr lang="zh-CN" altLang="en-US" sz="2801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开端</a:t>
            </a:r>
          </a:p>
        </p:txBody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581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00"/>
    </mc:Choice>
    <mc:Fallback xmlns="">
      <p:transition spd="slow" advTm="51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8" grpId="0"/>
      <p:bldP spid="19" grpId="0" animBg="1"/>
      <p:bldP spid="11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图片 13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1510" y="2602437"/>
            <a:ext cx="9906000" cy="24766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</p:pic>
      <p:sp>
        <p:nvSpPr>
          <p:cNvPr id="142" name="Shape 142"/>
          <p:cNvSpPr/>
          <p:nvPr/>
        </p:nvSpPr>
        <p:spPr>
          <a:xfrm flipH="1" flipV="1">
            <a:off x="5815188" y="2011572"/>
            <a:ext cx="36338" cy="1342816"/>
          </a:xfrm>
          <a:prstGeom prst="line">
            <a:avLst/>
          </a:prstGeom>
          <a:ln w="76200">
            <a:solidFill>
              <a:srgbClr val="CC6600"/>
            </a:solidFill>
            <a:prstDash val="sysDot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2530">
              <a:solidFill>
                <a:schemeClr val="bg1"/>
              </a:solidFill>
            </a:endParaRPr>
          </a:p>
        </p:txBody>
      </p:sp>
      <p:sp>
        <p:nvSpPr>
          <p:cNvPr id="143" name="Shape 143"/>
          <p:cNvSpPr/>
          <p:nvPr/>
        </p:nvSpPr>
        <p:spPr>
          <a:xfrm flipV="1">
            <a:off x="7369349" y="2419575"/>
            <a:ext cx="1" cy="865190"/>
          </a:xfrm>
          <a:prstGeom prst="line">
            <a:avLst/>
          </a:prstGeom>
          <a:ln w="76200">
            <a:solidFill>
              <a:srgbClr val="CC6600"/>
            </a:solidFill>
            <a:prstDash val="sysDot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2530">
              <a:solidFill>
                <a:schemeClr val="bg1"/>
              </a:solidFill>
            </a:endParaRPr>
          </a:p>
        </p:txBody>
      </p:sp>
      <p:sp>
        <p:nvSpPr>
          <p:cNvPr id="145" name="Shape 145"/>
          <p:cNvSpPr/>
          <p:nvPr/>
        </p:nvSpPr>
        <p:spPr>
          <a:xfrm flipH="1" flipV="1">
            <a:off x="6522085" y="2782886"/>
            <a:ext cx="1" cy="1059172"/>
          </a:xfrm>
          <a:prstGeom prst="line">
            <a:avLst/>
          </a:prstGeom>
          <a:ln w="76200">
            <a:solidFill>
              <a:srgbClr val="FFFF00"/>
            </a:solidFill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2530">
              <a:solidFill>
                <a:schemeClr val="bg1"/>
              </a:solidFill>
            </a:endParaRPr>
          </a:p>
        </p:txBody>
      </p:sp>
      <p:sp>
        <p:nvSpPr>
          <p:cNvPr id="147" name="Shape 147"/>
          <p:cNvSpPr/>
          <p:nvPr/>
        </p:nvSpPr>
        <p:spPr>
          <a:xfrm flipH="1" flipV="1">
            <a:off x="1485152" y="2011572"/>
            <a:ext cx="748" cy="2080368"/>
          </a:xfrm>
          <a:prstGeom prst="line">
            <a:avLst/>
          </a:prstGeom>
          <a:ln w="111125">
            <a:solidFill>
              <a:srgbClr val="FFFF00"/>
            </a:solidFill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2530">
              <a:solidFill>
                <a:schemeClr val="bg1"/>
              </a:solidFill>
            </a:endParaRPr>
          </a:p>
        </p:txBody>
      </p:sp>
      <p:sp>
        <p:nvSpPr>
          <p:cNvPr id="148" name="Shape 148"/>
          <p:cNvSpPr/>
          <p:nvPr/>
        </p:nvSpPr>
        <p:spPr>
          <a:xfrm flipV="1">
            <a:off x="9464039" y="1985130"/>
            <a:ext cx="21255" cy="2106809"/>
          </a:xfrm>
          <a:prstGeom prst="line">
            <a:avLst/>
          </a:prstGeom>
          <a:ln w="111125">
            <a:solidFill>
              <a:srgbClr val="FFFF00"/>
            </a:solidFill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2530">
              <a:solidFill>
                <a:schemeClr val="bg1"/>
              </a:solidFill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1434431" y="3395352"/>
            <a:ext cx="1368428" cy="5847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tIns="45719" rIns="45719" bIns="45719">
            <a:spAutoFit/>
          </a:bodyPr>
          <a:lstStyle>
            <a:lvl1pPr defTabSz="1300480">
              <a:spcBef>
                <a:spcPts val="2000"/>
              </a:spcBef>
              <a:defRPr sz="34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lvl1pPr>
          </a:lstStyle>
          <a:p>
            <a:r>
              <a:rPr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1840年</a:t>
            </a:r>
          </a:p>
        </p:txBody>
      </p:sp>
      <p:sp>
        <p:nvSpPr>
          <p:cNvPr id="154" name="Shape 154"/>
          <p:cNvSpPr/>
          <p:nvPr/>
        </p:nvSpPr>
        <p:spPr>
          <a:xfrm>
            <a:off x="6573482" y="3413646"/>
            <a:ext cx="1368426" cy="5847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tIns="45719" rIns="45719" bIns="45719">
            <a:spAutoFit/>
          </a:bodyPr>
          <a:lstStyle>
            <a:lvl1pPr defTabSz="1300480">
              <a:spcBef>
                <a:spcPts val="2000"/>
              </a:spcBef>
              <a:defRPr sz="34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lvl1pPr>
          </a:lstStyle>
          <a:p>
            <a:r>
              <a:rPr sz="3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1919年</a:t>
            </a:r>
          </a:p>
        </p:txBody>
      </p:sp>
      <p:sp>
        <p:nvSpPr>
          <p:cNvPr id="155" name="Shape 155"/>
          <p:cNvSpPr/>
          <p:nvPr/>
        </p:nvSpPr>
        <p:spPr>
          <a:xfrm>
            <a:off x="9481263" y="3500722"/>
            <a:ext cx="1368426" cy="5847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tIns="45719" rIns="45719" bIns="45719">
            <a:spAutoFit/>
          </a:bodyPr>
          <a:lstStyle>
            <a:lvl1pPr defTabSz="1300480">
              <a:spcBef>
                <a:spcPts val="2000"/>
              </a:spcBef>
              <a:defRPr sz="34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lvl1pPr>
          </a:lstStyle>
          <a:p>
            <a:r>
              <a:rPr sz="3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1949年</a:t>
            </a:r>
          </a:p>
        </p:txBody>
      </p:sp>
      <p:sp>
        <p:nvSpPr>
          <p:cNvPr id="156" name="Shape 156"/>
          <p:cNvSpPr/>
          <p:nvPr/>
        </p:nvSpPr>
        <p:spPr>
          <a:xfrm>
            <a:off x="3028585" y="979139"/>
            <a:ext cx="2808289" cy="5847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tIns="45719" rIns="45719" bIns="45719">
            <a:spAutoFit/>
          </a:bodyPr>
          <a:lstStyle>
            <a:lvl1pPr defTabSz="1300480">
              <a:spcBef>
                <a:spcPts val="2000"/>
              </a:spcBef>
              <a:defRPr sz="34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lvl1pPr>
          </a:lstStyle>
          <a:p>
            <a:pPr algn="ctr"/>
            <a:r>
              <a:rPr sz="3200" b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晚清时期</a:t>
            </a:r>
            <a:endParaRPr sz="32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7" name="Shape 157"/>
          <p:cNvSpPr/>
          <p:nvPr/>
        </p:nvSpPr>
        <p:spPr>
          <a:xfrm>
            <a:off x="6965136" y="1065652"/>
            <a:ext cx="2952752" cy="5847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tIns="45719" rIns="45719" bIns="45719">
            <a:spAutoFit/>
          </a:bodyPr>
          <a:lstStyle>
            <a:lvl1pPr defTabSz="1300480">
              <a:spcBef>
                <a:spcPts val="2000"/>
              </a:spcBef>
              <a:defRPr sz="34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lvl1pPr>
          </a:lstStyle>
          <a:p>
            <a:pPr algn="ctr"/>
            <a:r>
              <a:rPr sz="3200" b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民国时期</a:t>
            </a:r>
            <a:endParaRPr sz="32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1354070" y="4455237"/>
            <a:ext cx="4461118" cy="646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45719" tIns="45719" rIns="45719" bIns="45719">
            <a:spAutoFit/>
          </a:bodyPr>
          <a:lstStyle/>
          <a:p>
            <a:pPr defTabSz="913765">
              <a:spcBef>
                <a:spcPts val="1405"/>
              </a:spcBef>
              <a:defRPr sz="34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  <a:r>
              <a:rPr sz="36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旧民主主义革命时期</a:t>
            </a:r>
            <a:endParaRPr 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6057986" y="4467126"/>
            <a:ext cx="4777519" cy="646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45719" tIns="45719" rIns="45719" bIns="45719">
            <a:spAutoFit/>
          </a:bodyPr>
          <a:lstStyle/>
          <a:p>
            <a:pPr defTabSz="913765">
              <a:spcBef>
                <a:spcPts val="1405"/>
              </a:spcBef>
              <a:defRPr sz="34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  <a:r>
              <a:rPr sz="36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新民主主义革命时期</a:t>
            </a:r>
            <a:endParaRPr 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4651813" y="140327"/>
            <a:ext cx="4071938" cy="646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tIns="45719" rIns="45719" bIns="45719">
            <a:spAutoFit/>
          </a:bodyPr>
          <a:lstStyle>
            <a:lvl1pPr defTabSz="1300480">
              <a:spcBef>
                <a:spcPts val="2300"/>
              </a:spcBef>
              <a:defRPr sz="38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lvl1pPr>
          </a:lstStyle>
          <a:p>
            <a:pPr algn="ctr"/>
            <a:r>
              <a:rPr sz="3600" b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中国近代史</a:t>
            </a:r>
            <a:endParaRPr sz="36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1458438" y="2966611"/>
            <a:ext cx="1838608" cy="58476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30" tIns="45714" rIns="91430" bIns="45714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鸦片战争</a:t>
            </a:r>
          </a:p>
        </p:txBody>
      </p:sp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6561212" y="2990369"/>
            <a:ext cx="1874564" cy="58476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30" tIns="45714" rIns="91430" bIns="45714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五四运动</a:t>
            </a:r>
          </a:p>
        </p:txBody>
      </p:sp>
      <p:sp>
        <p:nvSpPr>
          <p:cNvPr id="35" name="Text Box 15"/>
          <p:cNvSpPr txBox="1">
            <a:spLocks noChangeArrowheads="1"/>
          </p:cNvSpPr>
          <p:nvPr/>
        </p:nvSpPr>
        <p:spPr bwMode="auto">
          <a:xfrm>
            <a:off x="9490971" y="2990369"/>
            <a:ext cx="2423895" cy="58476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30" tIns="45714" rIns="91430" bIns="45714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新中国成立</a:t>
            </a:r>
          </a:p>
        </p:txBody>
      </p:sp>
      <p:sp>
        <p:nvSpPr>
          <p:cNvPr id="36" name="AutoShape 23"/>
          <p:cNvSpPr/>
          <p:nvPr/>
        </p:nvSpPr>
        <p:spPr bwMode="auto">
          <a:xfrm rot="5400000">
            <a:off x="3487742" y="-331991"/>
            <a:ext cx="333786" cy="4321106"/>
          </a:xfrm>
          <a:prstGeom prst="leftBrace">
            <a:avLst>
              <a:gd name="adj1" fmla="val 48480"/>
              <a:gd name="adj2" fmla="val 49065"/>
            </a:avLst>
          </a:prstGeom>
          <a:solidFill>
            <a:srgbClr val="EF16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 sz="32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" name="AutoShape 23"/>
          <p:cNvSpPr/>
          <p:nvPr/>
        </p:nvSpPr>
        <p:spPr bwMode="auto">
          <a:xfrm rot="5400000">
            <a:off x="7503155" y="33548"/>
            <a:ext cx="294482" cy="3634079"/>
          </a:xfrm>
          <a:prstGeom prst="leftBrace">
            <a:avLst>
              <a:gd name="adj1" fmla="val 48480"/>
              <a:gd name="adj2" fmla="val 49065"/>
            </a:avLst>
          </a:prstGeom>
          <a:solidFill>
            <a:srgbClr val="C00000"/>
          </a:solidFill>
          <a:ln w="38100">
            <a:solidFill>
              <a:schemeClr val="accent2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AutoShape 23"/>
          <p:cNvSpPr/>
          <p:nvPr/>
        </p:nvSpPr>
        <p:spPr bwMode="auto">
          <a:xfrm rot="16231556">
            <a:off x="3840865" y="1793533"/>
            <a:ext cx="382587" cy="5025513"/>
          </a:xfrm>
          <a:prstGeom prst="leftBrace">
            <a:avLst>
              <a:gd name="adj1" fmla="val 48480"/>
              <a:gd name="adj2" fmla="val 49065"/>
            </a:avLst>
          </a:prstGeom>
          <a:noFill/>
          <a:ln w="63500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AutoShape 23"/>
          <p:cNvSpPr/>
          <p:nvPr/>
        </p:nvSpPr>
        <p:spPr bwMode="auto">
          <a:xfrm rot="16231556">
            <a:off x="7778304" y="2770734"/>
            <a:ext cx="382587" cy="2957650"/>
          </a:xfrm>
          <a:prstGeom prst="leftBrace">
            <a:avLst>
              <a:gd name="adj1" fmla="val 48480"/>
              <a:gd name="adj2" fmla="val 49065"/>
            </a:avLst>
          </a:prstGeom>
          <a:noFill/>
          <a:ln w="63500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AutoShape 26"/>
          <p:cNvSpPr/>
          <p:nvPr/>
        </p:nvSpPr>
        <p:spPr bwMode="auto">
          <a:xfrm rot="16231556">
            <a:off x="5789942" y="3418074"/>
            <a:ext cx="460375" cy="3983827"/>
          </a:xfrm>
          <a:prstGeom prst="leftBrace">
            <a:avLst>
              <a:gd name="adj1" fmla="val 59739"/>
              <a:gd name="adj2" fmla="val 49065"/>
            </a:avLst>
          </a:prstGeom>
          <a:noFill/>
          <a:ln w="63500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5628-6DB6-4846-A19E-93CB8747F054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31" name="文本框 14344"/>
          <p:cNvSpPr txBox="1"/>
          <p:nvPr/>
        </p:nvSpPr>
        <p:spPr>
          <a:xfrm>
            <a:off x="1501773" y="5132070"/>
            <a:ext cx="3817730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solidFill>
                  <a:srgbClr val="000099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（资产阶级领导）</a:t>
            </a:r>
          </a:p>
        </p:txBody>
      </p:sp>
      <p:sp>
        <p:nvSpPr>
          <p:cNvPr id="40" name="文本框 14345"/>
          <p:cNvSpPr txBox="1"/>
          <p:nvPr/>
        </p:nvSpPr>
        <p:spPr>
          <a:xfrm>
            <a:off x="6944963" y="5086350"/>
            <a:ext cx="4178224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solidFill>
                  <a:srgbClr val="000099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（</a:t>
            </a:r>
            <a:r>
              <a:rPr lang="zh-CN" altLang="en-US" sz="3201" b="1" dirty="0"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无产阶级</a:t>
            </a:r>
            <a:r>
              <a:rPr lang="zh-CN" altLang="en-US" sz="3201" b="1" dirty="0">
                <a:solidFill>
                  <a:srgbClr val="000099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领导）</a:t>
            </a:r>
          </a:p>
        </p:txBody>
      </p:sp>
      <p:sp>
        <p:nvSpPr>
          <p:cNvPr id="43" name="文本框 14348"/>
          <p:cNvSpPr txBox="1"/>
          <p:nvPr/>
        </p:nvSpPr>
        <p:spPr>
          <a:xfrm>
            <a:off x="3726180" y="5897880"/>
            <a:ext cx="4846320" cy="55399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defTabSz="914583" fontAlgn="base">
              <a:lnSpc>
                <a:spcPts val="3561"/>
              </a:lnSpc>
              <a:spcAft>
                <a:spcPct val="0"/>
              </a:spcAft>
            </a:pPr>
            <a:r>
              <a:rPr lang="en-US" altLang="zh-CN" sz="18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r>
              <a:rPr lang="zh-CN" altLang="en-US" sz="3201" b="1" dirty="0">
                <a:solidFill>
                  <a:schemeClr val="accent6">
                    <a:lumMod val="50000"/>
                  </a:schemeClr>
                </a:solidFill>
                <a:ea typeface="黑体" panose="02010609060101010101" pitchFamily="2" charset="-122"/>
                <a:sym typeface="+mn-ea"/>
              </a:rPr>
              <a:t>反对帝国主义、封建主义</a:t>
            </a:r>
            <a:endParaRPr lang="zh-CN" altLang="en-US" sz="3201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3986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64" grpId="0" animBg="1"/>
      <p:bldP spid="165" grpId="0" animBg="1"/>
      <p:bldP spid="38" grpId="0" animBg="1"/>
      <p:bldP spid="39" grpId="0" animBg="1"/>
      <p:bldP spid="42" grpId="0" animBg="1"/>
      <p:bldP spid="31" grpId="0"/>
      <p:bldP spid="40" grpId="0"/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45000" y="560249"/>
            <a:ext cx="7534940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en-US" altLang="zh-TW" sz="4400" kern="1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隶书" panose="02010509060101010101" pitchFamily="49" charset="-122"/>
                <a:ea typeface="隶书" panose="02010509060101010101" pitchFamily="49" charset="-122"/>
                <a:cs typeface="等线" panose="02010600030101010101" pitchFamily="2" charset="-122"/>
              </a:rPr>
              <a:t>   </a:t>
            </a:r>
            <a:r>
              <a:rPr lang="zh-TW" altLang="zh-CN" sz="4400" kern="1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隶书" panose="02010509060101010101" pitchFamily="49" charset="-122"/>
                <a:ea typeface="隶书" panose="02010509060101010101" pitchFamily="49" charset="-122"/>
                <a:cs typeface="等线" panose="02010600030101010101" pitchFamily="2" charset="-122"/>
              </a:rPr>
              <a:t>一部二十世纪中国历史中，始终贯穿的鲜明主题是：为实现中华民族的伟大复兴而奋斗。中华民族面对</a:t>
            </a:r>
            <a:r>
              <a:rPr lang="zh-TW" altLang="zh-CN" sz="4400" kern="10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隶书" panose="02010509060101010101" pitchFamily="49" charset="-122"/>
                <a:ea typeface="隶书" panose="02010509060101010101" pitchFamily="49" charset="-122"/>
                <a:cs typeface="等线" panose="02010600030101010101" pitchFamily="2" charset="-122"/>
              </a:rPr>
              <a:t>两大历史任务</a:t>
            </a:r>
            <a:r>
              <a:rPr lang="zh-TW" altLang="zh-CN" sz="4400" kern="1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隶书" panose="02010509060101010101" pitchFamily="49" charset="-122"/>
                <a:ea typeface="隶书" panose="02010509060101010101" pitchFamily="49" charset="-122"/>
                <a:cs typeface="等线" panose="02010600030101010101" pitchFamily="2" charset="-122"/>
              </a:rPr>
              <a:t>：一个是求得</a:t>
            </a:r>
            <a:r>
              <a:rPr lang="zh-TW" altLang="zh-CN" sz="4400" kern="100" dirty="0">
                <a:solidFill>
                  <a:srgbClr val="002060"/>
                </a:solidFill>
                <a:uFill>
                  <a:solidFill>
                    <a:srgbClr val="000000"/>
                  </a:solidFill>
                </a:uFill>
                <a:latin typeface="隶书" panose="02010509060101010101" pitchFamily="49" charset="-122"/>
                <a:ea typeface="隶书" panose="02010509060101010101" pitchFamily="49" charset="-122"/>
                <a:cs typeface="等线" panose="02010600030101010101" pitchFamily="2" charset="-122"/>
              </a:rPr>
              <a:t>民族独立和人民解放</a:t>
            </a:r>
            <a:r>
              <a:rPr lang="zh-TW" altLang="zh-CN" sz="4400" kern="1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隶书" panose="02010509060101010101" pitchFamily="49" charset="-122"/>
                <a:ea typeface="隶书" panose="02010509060101010101" pitchFamily="49" charset="-122"/>
                <a:cs typeface="等线" panose="02010600030101010101" pitchFamily="2" charset="-122"/>
              </a:rPr>
              <a:t>，一个是实现</a:t>
            </a:r>
            <a:r>
              <a:rPr lang="zh-TW" altLang="zh-CN" sz="4400" kern="100" dirty="0">
                <a:solidFill>
                  <a:srgbClr val="002060"/>
                </a:solidFill>
                <a:uFill>
                  <a:solidFill>
                    <a:srgbClr val="000000"/>
                  </a:solidFill>
                </a:uFill>
                <a:latin typeface="隶书" panose="02010509060101010101" pitchFamily="49" charset="-122"/>
                <a:ea typeface="隶书" panose="02010509060101010101" pitchFamily="49" charset="-122"/>
                <a:cs typeface="等线" panose="02010600030101010101" pitchFamily="2" charset="-122"/>
              </a:rPr>
              <a:t>国家的繁荣富强和人民的共同富裕</a:t>
            </a:r>
            <a:r>
              <a:rPr lang="zh-TW" altLang="zh-CN" sz="4400" kern="1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隶书" panose="02010509060101010101" pitchFamily="49" charset="-122"/>
                <a:ea typeface="隶书" panose="02010509060101010101" pitchFamily="49" charset="-122"/>
                <a:cs typeface="等线" panose="02010600030101010101" pitchFamily="2" charset="-122"/>
              </a:rPr>
              <a:t>。</a:t>
            </a:r>
            <a:endParaRPr lang="en-US" altLang="zh-TW" sz="4400" kern="1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隶书" panose="02010509060101010101" pitchFamily="49" charset="-122"/>
              <a:ea typeface="隶书" panose="02010509060101010101" pitchFamily="49" charset="-122"/>
              <a:cs typeface="等线" panose="02010600030101010101" pitchFamily="2" charset="-122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sz="3200" b="1" dirty="0">
                <a:latin typeface="隶书" panose="02010509060101010101" pitchFamily="49" charset="-122"/>
                <a:ea typeface="隶书" panose="02010509060101010101" pitchFamily="49" charset="-122"/>
              </a:rPr>
              <a:t>  ——</a:t>
            </a:r>
            <a:r>
              <a:rPr lang="zh-CN" altLang="en-US" sz="3200" b="1" dirty="0">
                <a:latin typeface="隶书" panose="02010509060101010101" pitchFamily="49" charset="-122"/>
                <a:ea typeface="隶书" panose="02010509060101010101" pitchFamily="49" charset="-122"/>
              </a:rPr>
              <a:t>金冲及：</a:t>
            </a:r>
            <a:r>
              <a:rPr lang="en-US" altLang="zh-CN" sz="3200" b="1" dirty="0">
                <a:latin typeface="隶书" panose="02010509060101010101" pitchFamily="49" charset="-122"/>
                <a:ea typeface="隶书" panose="02010509060101010101" pitchFamily="49" charset="-122"/>
              </a:rPr>
              <a:t>《</a:t>
            </a:r>
            <a:r>
              <a:rPr lang="zh-TW" altLang="zh-CN" sz="3200" b="1" dirty="0">
                <a:latin typeface="隶书" panose="02010509060101010101" pitchFamily="49" charset="-122"/>
                <a:ea typeface="隶书" panose="02010509060101010101" pitchFamily="49" charset="-122"/>
              </a:rPr>
              <a:t>二十世纪中国史纲</a:t>
            </a:r>
            <a:r>
              <a:rPr lang="en-US" altLang="zh-CN" sz="3200" b="1" dirty="0">
                <a:latin typeface="隶书" panose="02010509060101010101" pitchFamily="49" charset="-122"/>
                <a:ea typeface="隶书" panose="02010509060101010101" pitchFamily="49" charset="-122"/>
              </a:rPr>
              <a:t>》</a:t>
            </a:r>
            <a:endParaRPr lang="zh-CN" altLang="zh-CN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indent="304800" algn="just">
              <a:spcAft>
                <a:spcPts val="0"/>
              </a:spcAft>
            </a:pPr>
            <a:endParaRPr lang="zh-CN" altLang="zh-CN" sz="4800" kern="1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隶书" panose="02010509060101010101" pitchFamily="49" charset="-122"/>
              <a:ea typeface="隶书" panose="02010509060101010101" pitchFamily="49" charset="-122"/>
              <a:cs typeface="等线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60" y="1185234"/>
            <a:ext cx="4109780" cy="41097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15709">
        <p:random/>
      </p:transition>
    </mc:Choice>
    <mc:Fallback xmlns="">
      <p:transition spd="slow" advClick="0" advTm="15709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>
          <a:xfrm>
            <a:off x="1751142" y="1752644"/>
            <a:ext cx="5793143" cy="2057400"/>
            <a:chOff x="0" y="0"/>
            <a:chExt cx="10574" cy="3720"/>
          </a:xfrm>
        </p:grpSpPr>
        <p:pic>
          <p:nvPicPr>
            <p:cNvPr id="3" name="Picture 5" descr="zhonggongyidahuizhi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"/>
              <a:ext cx="4679" cy="37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" name="Picture 6" descr="W0201103093400433739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8" y="0"/>
              <a:ext cx="5776" cy="372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7" name="Rectangle 12"/>
          <p:cNvSpPr/>
          <p:nvPr/>
        </p:nvSpPr>
        <p:spPr>
          <a:xfrm>
            <a:off x="3199427" y="3809990"/>
            <a:ext cx="5030887" cy="523220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1921</a:t>
            </a:r>
            <a:r>
              <a:rPr lang="zh-CN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zh-CN" altLang="en-US" sz="2801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中共一大的召开</a:t>
            </a:r>
            <a:endParaRPr lang="zh-CN" altLang="en-US" sz="3201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7"/>
          <p:cNvGrpSpPr/>
          <p:nvPr/>
        </p:nvGrpSpPr>
        <p:grpSpPr>
          <a:xfrm>
            <a:off x="3351880" y="4419574"/>
            <a:ext cx="5523322" cy="579438"/>
            <a:chOff x="2057400" y="4343400"/>
            <a:chExt cx="5521325" cy="579438"/>
          </a:xfrm>
        </p:grpSpPr>
        <p:sp>
          <p:nvSpPr>
            <p:cNvPr id="9" name="Text Box 13"/>
            <p:cNvSpPr txBox="1"/>
            <p:nvPr/>
          </p:nvSpPr>
          <p:spPr>
            <a:xfrm>
              <a:off x="2057400" y="4343400"/>
              <a:ext cx="2133600" cy="57943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defTabSz="914583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3201" b="1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上海</a:t>
              </a:r>
            </a:p>
          </p:txBody>
        </p:sp>
        <p:sp>
          <p:nvSpPr>
            <p:cNvPr id="10" name="Line 14"/>
            <p:cNvSpPr/>
            <p:nvPr/>
          </p:nvSpPr>
          <p:spPr>
            <a:xfrm>
              <a:off x="3067050" y="4703763"/>
              <a:ext cx="962025" cy="0"/>
            </a:xfrm>
            <a:prstGeom prst="line">
              <a:avLst/>
            </a:prstGeom>
            <a:ln w="41275" cap="flat" cmpd="sng">
              <a:solidFill>
                <a:srgbClr val="00FF00"/>
              </a:solidFill>
              <a:prstDash val="solid"/>
              <a:bevel/>
              <a:headEnd type="none" w="med" len="med"/>
              <a:tailEnd type="triangle" w="med" len="med"/>
            </a:ln>
          </p:spPr>
        </p:sp>
        <p:sp>
          <p:nvSpPr>
            <p:cNvPr id="11" name="Text Box 15"/>
            <p:cNvSpPr txBox="1"/>
            <p:nvPr/>
          </p:nvSpPr>
          <p:spPr>
            <a:xfrm>
              <a:off x="4073525" y="4343400"/>
              <a:ext cx="3505200" cy="57943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defTabSz="914583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3201" b="1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浙江嘉兴南湖</a:t>
              </a:r>
            </a:p>
          </p:txBody>
        </p:sp>
      </p:grpSp>
      <p:pic>
        <p:nvPicPr>
          <p:cNvPr id="13" name="图片 1"/>
          <p:cNvPicPr>
            <a:picLocks noChangeAspect="1"/>
          </p:cNvPicPr>
          <p:nvPr/>
        </p:nvPicPr>
        <p:blipFill>
          <a:blip r:embed="rId7" cstate="print"/>
          <a:srcRect b="13783"/>
          <a:stretch>
            <a:fillRect/>
          </a:stretch>
        </p:blipFill>
        <p:spPr>
          <a:xfrm>
            <a:off x="7544285" y="1752645"/>
            <a:ext cx="2882354" cy="203876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3885458" y="228685"/>
            <a:ext cx="4878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重点三    中国共产党诞生</a:t>
            </a: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841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48"/>
    </mc:Choice>
    <mc:Fallback xmlns="">
      <p:transition spd="slow" advTm="36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4781" y="1565279"/>
            <a:ext cx="3238523" cy="407196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zh-CN" altLang="en-US" sz="3735" b="1" dirty="0">
                <a:latin typeface="黑体" panose="02010609060101010101" pitchFamily="49" charset="-122"/>
                <a:ea typeface="黑体" panose="02010609060101010101" pitchFamily="49" charset="-122"/>
              </a:rPr>
              <a:t>党的名称</a:t>
            </a:r>
            <a:endParaRPr lang="en-US" altLang="zh-CN" sz="3735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735" dirty="0">
                <a:latin typeface="黑体" panose="02010609060101010101" pitchFamily="49" charset="-122"/>
                <a:ea typeface="黑体" panose="02010609060101010101" pitchFamily="49" charset="-122"/>
              </a:rPr>
              <a:t>党的任务</a:t>
            </a:r>
            <a:r>
              <a:rPr lang="zh-CN" altLang="en-US" sz="3735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3735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3735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735" dirty="0">
                <a:latin typeface="黑体" panose="02010609060101010101" pitchFamily="49" charset="-122"/>
                <a:ea typeface="黑体" panose="02010609060101010101" pitchFamily="49" charset="-122"/>
              </a:rPr>
              <a:t>中心任务</a:t>
            </a:r>
            <a:r>
              <a:rPr lang="zh-CN" altLang="en-US" sz="3735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3735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735" dirty="0">
                <a:latin typeface="黑体" panose="02010609060101010101" pitchFamily="49" charset="-122"/>
                <a:ea typeface="黑体" panose="02010609060101010101" pitchFamily="49" charset="-122"/>
              </a:rPr>
              <a:t>领导机构：</a:t>
            </a:r>
            <a:endParaRPr lang="en-US" altLang="zh-CN" sz="3735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735" dirty="0">
                <a:latin typeface="黑体" panose="02010609060101010101" pitchFamily="49" charset="-122"/>
                <a:ea typeface="黑体" panose="02010609060101010101" pitchFamily="49" charset="-122"/>
              </a:rPr>
              <a:t>意义：</a:t>
            </a:r>
            <a:endParaRPr lang="en-US" altLang="zh-CN" sz="3735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43805" y="1565279"/>
            <a:ext cx="7429552" cy="6667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3735" b="1" dirty="0"/>
              <a:t>中国共产党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43805" y="2279660"/>
            <a:ext cx="7429552" cy="124123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3735" b="1" dirty="0"/>
              <a:t>推翻资产阶级、建立无产阶级专政，消灭阶级差别，实现共产主义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43805" y="3470951"/>
            <a:ext cx="7524803" cy="6667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3735" b="1" dirty="0"/>
              <a:t>领导工人运动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43805" y="4208486"/>
            <a:ext cx="7524803" cy="6667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3735" b="1" dirty="0"/>
              <a:t>选举产生了中央局，陈独秀为书记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43805" y="4851427"/>
            <a:ext cx="7524803" cy="6667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3735" b="1" dirty="0"/>
              <a:t>正式宣告了中国共产党的成立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-27384"/>
            <a:ext cx="12192000" cy="666786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3735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中共一大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7033" y="5958794"/>
            <a:ext cx="4497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标志中国共产党的诞生</a:t>
            </a: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23316">
        <p:random/>
      </p:transition>
    </mc:Choice>
    <mc:Fallback xmlns="">
      <p:transition spd="slow" advClick="0" advTm="2331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26801" y="685872"/>
            <a:ext cx="10082432" cy="2677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sz="2801" b="1" dirty="0">
                <a:latin typeface="黑体" pitchFamily="49" charset="-122"/>
                <a:ea typeface="黑体" pitchFamily="49" charset="-122"/>
              </a:rPr>
              <a:t>辛亥革命后，中国人民革命的洪流汹涌澎湃、势不可挡。新文化运动、五四运动相继爆发。不久在马克思列宁主义同中国工人相结合的过程中，中国共产党诞生了。从此，中国人民革命进入了</a:t>
            </a:r>
            <a:r>
              <a:rPr lang="zh-CN" altLang="en-US" sz="2801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崭新的发展阶段。</a:t>
            </a:r>
            <a:endParaRPr lang="en-US" altLang="zh-CN" sz="2801" b="1" dirty="0">
              <a:latin typeface="黑体" pitchFamily="49" charset="-122"/>
              <a:ea typeface="黑体" pitchFamily="49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1" b="1" dirty="0">
                <a:latin typeface="黑体" pitchFamily="49" charset="-122"/>
                <a:ea typeface="黑体" pitchFamily="49" charset="-122"/>
              </a:rPr>
              <a:t>         --</a:t>
            </a:r>
            <a:r>
              <a:rPr lang="zh-CN" altLang="en-US" sz="2801" b="1" dirty="0">
                <a:latin typeface="黑体" pitchFamily="49" charset="-122"/>
                <a:ea typeface="黑体" pitchFamily="49" charset="-122"/>
              </a:rPr>
              <a:t>江泽民</a:t>
            </a:r>
            <a:r>
              <a:rPr lang="en-US" altLang="zh-CN" sz="2801" b="1" dirty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2801" b="1" dirty="0">
                <a:latin typeface="黑体" pitchFamily="49" charset="-122"/>
                <a:ea typeface="黑体" pitchFamily="49" charset="-122"/>
              </a:rPr>
              <a:t>在纪念辛亥革命九十周年大会上的讲话</a:t>
            </a:r>
            <a:r>
              <a:rPr lang="en-US" altLang="zh-CN" sz="2801" b="1" dirty="0">
                <a:latin typeface="黑体" pitchFamily="49" charset="-122"/>
                <a:ea typeface="黑体" pitchFamily="49" charset="-122"/>
              </a:rPr>
              <a:t>》</a:t>
            </a: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latin typeface="黑体" pitchFamily="49" charset="-122"/>
                <a:ea typeface="黑体" pitchFamily="49" charset="-122"/>
              </a:rPr>
              <a:t>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4957" y="3788956"/>
            <a:ext cx="5107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latin typeface="黑体" pitchFamily="2" charset="-122"/>
                <a:ea typeface="黑体" pitchFamily="2" charset="-122"/>
              </a:rPr>
              <a:t>中国共产党诞生的历史意义</a:t>
            </a:r>
            <a:r>
              <a:rPr lang="zh-CN" altLang="en-US" sz="3201" b="1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：</a:t>
            </a:r>
          </a:p>
        </p:txBody>
      </p:sp>
      <p:sp>
        <p:nvSpPr>
          <p:cNvPr id="5" name="矩形 4"/>
          <p:cNvSpPr/>
          <p:nvPr/>
        </p:nvSpPr>
        <p:spPr>
          <a:xfrm>
            <a:off x="838731" y="4580862"/>
            <a:ext cx="9938398" cy="95388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FFC000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    </a:t>
            </a: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中国共产党的诞生，是中国历史上开天辟地的大事。自从有了中国共产党，中国革命的面貌就焕然一新了。</a:t>
            </a:r>
            <a:endParaRPr lang="zh-CN" altLang="en-US" sz="2800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047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76"/>
    </mc:Choice>
    <mc:Fallback xmlns="">
      <p:transition spd="slow" advTm="49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4" grpId="0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OCAL20200205113811643237478105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6714" y="1053286"/>
            <a:ext cx="10717236" cy="4895410"/>
          </a:xfrm>
          <a:prstGeom prst="rect">
            <a:avLst/>
          </a:prstGeom>
        </p:spPr>
      </p:pic>
      <p:grpSp>
        <p:nvGrpSpPr>
          <p:cNvPr id="3" name="组合 6"/>
          <p:cNvGrpSpPr/>
          <p:nvPr/>
        </p:nvGrpSpPr>
        <p:grpSpPr>
          <a:xfrm>
            <a:off x="827792" y="1089754"/>
            <a:ext cx="10847358" cy="4895410"/>
            <a:chOff x="622598" y="1053530"/>
            <a:chExt cx="10845946" cy="489654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3145" y="1053530"/>
              <a:ext cx="4815399" cy="489654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98" y="1053530"/>
              <a:ext cx="6480720" cy="4896544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2999252" y="5985165"/>
            <a:ext cx="6504437" cy="64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+mn-ea"/>
              </a:rPr>
              <a:t>中国共产党始终走在时代前列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2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85"/>
    </mc:Choice>
    <mc:Fallback xmlns="">
      <p:transition spd="slow" advTm="29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38731" y="914467"/>
            <a:ext cx="10586554" cy="3107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1.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陈独秀在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《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本志罪案之答辩书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》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中认为“西洋人因为拥护德先生和赛先生，闹了多少事，流了多少血，才渐渐从黑暗中把他们救出，引到光明世界。我们现在认定只有这两位先生，可以救治中国政治上道德上学术上思想上一切的黑暗。”                                          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  <a:p>
            <a:pPr defTabSz="9145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800" b="1" dirty="0">
              <a:latin typeface="黑体" pitchFamily="2" charset="-122"/>
              <a:ea typeface="黑体" pitchFamily="2" charset="-122"/>
              <a:cs typeface="宋体" pitchFamily="2" charset="-122"/>
            </a:endParaRPr>
          </a:p>
          <a:p>
            <a:pPr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问题：材料中陈独秀提出的“德先生”和“赛先生”分别指什么？陈独秀等人为拥护“德先生”“赛先生”掀起了一场什么运动？ 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文本框 1"/>
          <p:cNvSpPr txBox="1">
            <a:spLocks noChangeArrowheads="1"/>
          </p:cNvSpPr>
          <p:nvPr/>
        </p:nvSpPr>
        <p:spPr bwMode="auto">
          <a:xfrm>
            <a:off x="1522347" y="2"/>
            <a:ext cx="29653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latin typeface="宋体" pitchFamily="2" charset="-122"/>
                <a:sym typeface="宋体" pitchFamily="2" charset="-122"/>
              </a:rPr>
              <a:t>【实战演练】</a:t>
            </a:r>
            <a:endParaRPr lang="zh-CN" altLang="en-US" sz="3601" b="1" dirty="0"/>
          </a:p>
        </p:txBody>
      </p:sp>
      <p:sp>
        <p:nvSpPr>
          <p:cNvPr id="6" name="矩形 5"/>
          <p:cNvSpPr/>
          <p:nvPr/>
        </p:nvSpPr>
        <p:spPr>
          <a:xfrm>
            <a:off x="3046977" y="4419575"/>
            <a:ext cx="6555398" cy="138499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“德先生”和“赛先生”：民主和科学</a:t>
            </a:r>
            <a:endParaRPr lang="en-US" altLang="zh-CN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  <a:cs typeface="宋体" pitchFamily="2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en-US" altLang="zh-CN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  <a:cs typeface="宋体" pitchFamily="2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 运动：新文化运动</a:t>
            </a:r>
            <a:endParaRPr lang="zh-CN" altLang="en-US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5447843" y="3133199"/>
            <a:ext cx="1295835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7608602" y="3152914"/>
            <a:ext cx="1295835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9769361" y="3533904"/>
            <a:ext cx="1128848" cy="399036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00165" y="304883"/>
            <a:ext cx="4649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请大家</a:t>
            </a:r>
            <a:r>
              <a:rPr lang="en-US" altLang="zh-CN" sz="2801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10</a:t>
            </a:r>
            <a:r>
              <a:rPr lang="zh-CN" altLang="en-US" sz="2801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分钟完成当堂检测</a:t>
            </a: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672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647"/>
    </mc:Choice>
    <mc:Fallback xmlns="">
      <p:transition spd="slow" advTm="91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6026" y="1010509"/>
            <a:ext cx="9723207" cy="1815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2. 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徐中约说：“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《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新青年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》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和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《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新潮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》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以及包括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《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每周评论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》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在内的许多其他杂志，对传统主义的堡垒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——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旧文学、旧道德、旧式人际关系和儒家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——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发动了全面攻击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……”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作者评述的是哪一运动？此次运动在历史中的地位与作用如何？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03594" y="3505198"/>
            <a:ext cx="8461037" cy="181588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运动：新文化运动</a:t>
            </a: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MS Mincho" pitchFamily="49" charset="-128"/>
              </a:rPr>
              <a:t>  </a:t>
            </a:r>
            <a:endParaRPr lang="en-US" altLang="zh-CN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  <a:cs typeface="MS Mincho" pitchFamily="49" charset="-128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  <a:p>
            <a:pPr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MS Mincho" pitchFamily="49" charset="-128"/>
              </a:rPr>
              <a:t>地位与作用：是一次伟大的思想解放运动。为随后爆发的五四运动起了思想宣传和铺垫的作用。</a:t>
            </a:r>
            <a:endParaRPr lang="zh-CN" altLang="en-US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9624851" y="1128634"/>
            <a:ext cx="1440347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4439600" y="1125277"/>
            <a:ext cx="1295835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8688625" y="1917182"/>
            <a:ext cx="2097875" cy="0"/>
          </a:xfrm>
          <a:prstGeom prst="line">
            <a:avLst/>
          </a:prstGeom>
          <a:ln>
            <a:solidFill>
              <a:srgbClr val="02DC2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1558905" y="2331720"/>
            <a:ext cx="7105035" cy="17410"/>
          </a:xfrm>
          <a:prstGeom prst="line">
            <a:avLst/>
          </a:prstGeom>
          <a:ln>
            <a:solidFill>
              <a:srgbClr val="02DC2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 bwMode="auto">
          <a:xfrm>
            <a:off x="7608364" y="2359244"/>
            <a:ext cx="762255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8652616" y="2359244"/>
            <a:ext cx="762255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0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51"/>
    </mc:Choice>
    <mc:Fallback xmlns="">
      <p:transition spd="slow" advTm="45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5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图片 2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91834" y="152486"/>
            <a:ext cx="3077607" cy="2057346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622680" y="304882"/>
            <a:ext cx="6616584" cy="1753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3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. 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政治漫画将过去的人、事以精妙的艺术形式进入了人类记忆的空间。下图漫画反映的事件是？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  <a:p>
            <a:pPr defTabSz="91458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6627" y="2286031"/>
            <a:ext cx="11378745" cy="3107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4.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 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《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百年中国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》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解说词中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提到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“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1921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年注定照耀史册，它并非世纪起点的标志，却是一个全新时代的开始，以毛泽东为代表的中国共产党人总结经验，上下求索，终于找到了一条使中国走向民族独立和人民解放的正确革命道路，取得了新民主主义革命的伟大胜利。” </a:t>
            </a:r>
            <a:endParaRPr lang="en-US" altLang="zh-CN" sz="2800" b="1" dirty="0">
              <a:latin typeface="黑体" pitchFamily="2" charset="-122"/>
              <a:ea typeface="黑体" pitchFamily="2" charset="-122"/>
              <a:cs typeface="宋体" pitchFamily="2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    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  <a:p>
            <a:pPr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问题：材料中认为“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1921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年是全新时代的开端”是因为这一年发生了什么重大事件？此事件对中国历史造成怎样的影响？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04331" y="1676447"/>
            <a:ext cx="2709749" cy="523099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事件：五四运动</a:t>
            </a:r>
            <a:endParaRPr lang="zh-CN" altLang="zh-CN" sz="2800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4732" y="5356810"/>
            <a:ext cx="6680904" cy="523099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事件：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1921</a:t>
            </a: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年中共一大，中国共产党成立</a:t>
            </a:r>
            <a:endParaRPr lang="zh-CN" altLang="en-US" sz="2800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8640" y="5904114"/>
            <a:ext cx="11234710" cy="95388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影响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:</a:t>
            </a: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中国共产党的诞生，是中国历史上开天辟地的大事。自从有了中国共产党，中国革命的面貌就焕然一新了。</a:t>
            </a:r>
            <a:endParaRPr lang="zh-CN" altLang="en-US" sz="2800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7239263" y="4932189"/>
            <a:ext cx="762255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5796249" y="2373556"/>
            <a:ext cx="762255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44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60"/>
    </mc:Choice>
    <mc:Fallback xmlns="">
      <p:transition spd="slow" advTm="62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38732" y="765321"/>
            <a:ext cx="9602245" cy="22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  <a:tabLst>
                <a:tab pos="198478" algn="l"/>
              </a:tabLst>
            </a:pP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5.</a:t>
            </a:r>
            <a:r>
              <a:rPr lang="zh-CN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历史必将铭记这样一些历尽百年沧桑的上海地标——“这一开天辟地的大事件，距离上海开埠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78 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年，距离辛亥革命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10 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年，距离五四运动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2 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年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……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青砖黛瓦的石库门建筑与海纳百川的远东大都市上海，一同见证了浩浩荡荡的红色巨流。”材料中这一“大事件”是指什么？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6978" y="3846497"/>
            <a:ext cx="5595529" cy="523099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“大事件”是指：中国共产党成立</a:t>
            </a:r>
            <a:endParaRPr lang="zh-CN" altLang="zh-CN" sz="2800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1270836" y="1219258"/>
            <a:ext cx="1512365" cy="457188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6528104" y="1305335"/>
            <a:ext cx="762255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889709" y="1717707"/>
            <a:ext cx="762255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4151531" y="1697950"/>
            <a:ext cx="533578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805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84"/>
    </mc:Choice>
    <mc:Fallback xmlns="">
      <p:transition spd="slow" advTm="33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521602"/>
              </p:ext>
            </p:extLst>
          </p:nvPr>
        </p:nvGraphicFramePr>
        <p:xfrm>
          <a:off x="1270835" y="2277139"/>
          <a:ext cx="10226467" cy="3840480"/>
        </p:xfrm>
        <a:graphic>
          <a:graphicData uri="http://schemas.openxmlformats.org/drawingml/2006/table">
            <a:tbl>
              <a:tblPr/>
              <a:tblGrid>
                <a:gridCol w="2667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8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85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黑体" pitchFamily="2" charset="-122"/>
                          <a:ea typeface="黑体" pitchFamily="2" charset="-122"/>
                        </a:rPr>
                        <a:t>书籍、报刊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黑体" pitchFamily="2" charset="-122"/>
                          <a:ea typeface="黑体" pitchFamily="2" charset="-122"/>
                        </a:rPr>
                        <a:t>代表人物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黑体" pitchFamily="2" charset="-122"/>
                          <a:ea typeface="黑体" pitchFamily="2" charset="-122"/>
                        </a:rPr>
                        <a:t>思想主张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5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黑体" pitchFamily="2" charset="-122"/>
                          <a:ea typeface="黑体" pitchFamily="2" charset="-122"/>
                        </a:rPr>
                        <a:t>《海国图志》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黑体" pitchFamily="2" charset="-122"/>
                          <a:ea typeface="黑体" pitchFamily="2" charset="-122"/>
                        </a:rPr>
                        <a:t>魏源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黑体" pitchFamily="2" charset="-122"/>
                          <a:ea typeface="黑体" pitchFamily="2" charset="-122"/>
                        </a:rPr>
                        <a:t>师夷长技（或师夷长技以制夷）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0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黑体" pitchFamily="2" charset="-122"/>
                          <a:ea typeface="黑体" pitchFamily="2" charset="-122"/>
                        </a:rPr>
                        <a:t>《中外纪闻》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黑体" pitchFamily="2" charset="-122"/>
                          <a:ea typeface="黑体" pitchFamily="2" charset="-122"/>
                        </a:rPr>
                        <a:t>康有为（梁启超、谭嗣同）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黑体" pitchFamily="2" charset="-122"/>
                          <a:ea typeface="黑体" pitchFamily="2" charset="-122"/>
                        </a:rPr>
                        <a:t>维新变法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5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黑体" pitchFamily="2" charset="-122"/>
                          <a:ea typeface="黑体" pitchFamily="2" charset="-122"/>
                        </a:rPr>
                        <a:t>《民报》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黑体" pitchFamily="2" charset="-122"/>
                          <a:ea typeface="黑体" pitchFamily="2" charset="-122"/>
                        </a:rPr>
                        <a:t>孙中山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黑体" pitchFamily="2" charset="-122"/>
                          <a:ea typeface="黑体" pitchFamily="2" charset="-122"/>
                        </a:rPr>
                        <a:t>三民主义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5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黑体" pitchFamily="2" charset="-122"/>
                          <a:ea typeface="黑体" pitchFamily="2" charset="-122"/>
                        </a:rPr>
                        <a:t>《新青年》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黑体" pitchFamily="2" charset="-122"/>
                          <a:ea typeface="黑体" pitchFamily="2" charset="-122"/>
                        </a:rPr>
                        <a:t>陈独秀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黑体" pitchFamily="2" charset="-122"/>
                          <a:ea typeface="黑体" pitchFamily="2" charset="-122"/>
                        </a:rPr>
                        <a:t>①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5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黑体" pitchFamily="2" charset="-122"/>
                          <a:ea typeface="黑体" pitchFamily="2" charset="-122"/>
                        </a:rPr>
                        <a:t>《每周评论》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黑体" pitchFamily="2" charset="-122"/>
                          <a:ea typeface="黑体" pitchFamily="2" charset="-122"/>
                        </a:rPr>
                        <a:t>②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黑体" pitchFamily="2" charset="-122"/>
                          <a:ea typeface="黑体" pitchFamily="2" charset="-122"/>
                        </a:rPr>
                        <a:t>宣传马克思主义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34610" y="381081"/>
            <a:ext cx="11378745" cy="3015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6280"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6.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阅读材料，回答问题：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  <a:p>
            <a:pPr indent="276280"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材料一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  <a:p>
            <a:pPr indent="276280"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（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1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）．上面是某同学对“近代思想”研究型学习的成果表，请你在表格的空白处填上相应的内容，帮助他完成该专题的学习任务。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  <a:p>
            <a:pPr indent="276280" defTabSz="9145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800" dirty="0">
              <a:solidFill>
                <a:srgbClr val="FFFFFF"/>
              </a:solidFill>
              <a:latin typeface="Times New Roman" pitchFamily="18" charset="0"/>
              <a:cs typeface="宋体" pitchFamily="2" charset="-122"/>
            </a:endParaRPr>
          </a:p>
          <a:p>
            <a:pPr indent="276280" defTabSz="9145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800" dirty="0">
              <a:solidFill>
                <a:srgbClr val="FFFFFF"/>
              </a:solidFill>
              <a:latin typeface="Times New Roman" pitchFamily="18" charset="0"/>
              <a:cs typeface="宋体" pitchFamily="2" charset="-122"/>
            </a:endParaRPr>
          </a:p>
          <a:p>
            <a:pPr indent="276280" defTabSz="9145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rgbClr val="FFFFFF"/>
              </a:solidFill>
              <a:latin typeface="Times New Roman" pitchFamily="18" charset="0"/>
              <a:cs typeface="宋体" pitchFamily="2" charset="-122"/>
            </a:endParaRPr>
          </a:p>
          <a:p>
            <a:pPr indent="276280" defTabSz="9145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800" dirty="0">
              <a:solidFill>
                <a:srgbClr val="FFFFFF"/>
              </a:solidFill>
              <a:latin typeface="Times New Roman" pitchFamily="18" charset="0"/>
              <a:cs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31357" y="6308653"/>
            <a:ext cx="5779898" cy="523099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（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1</a:t>
            </a: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）① </a:t>
            </a: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民主、科学；</a:t>
            </a: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   ②李大钊</a:t>
            </a:r>
            <a:endParaRPr lang="zh-CN" altLang="en-US" sz="2800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528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62"/>
    </mc:Choice>
    <mc:Fallback xmlns="">
      <p:transition spd="slow" advTm="31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2679" y="189390"/>
            <a:ext cx="11162693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6280"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材料二 关于新文化运动的评价问题，学术界主要有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2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种观点：</a:t>
            </a:r>
          </a:p>
          <a:p>
            <a:pPr indent="276280"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   毛泽东在评价新文化运动时说，“那时的许多领导人物，还没有马克思主义的批判精神，他们使用的方法，一般还是资产阶级的方法，即形式主义的方法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……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他们对于现状，对于历史，对于外国事务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……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所谓怀旧是绝对的坏，一切皆坏；所谓好就是绝对的好，一切皆好。”        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  <a:p>
            <a:pPr indent="276280"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   龚书铎在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《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正确评价新文化运动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》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一文中这样写道： 新文化运动是中国近代历史发展的必然，不是非理性“情绪的宣泄”，它集中批判旧思想，旧传统，提倡民主与科学，马克思主义在中国的广泛传播，并逐渐在思想领域占据主导地位，是新发展到后期的一个显著特征。 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  <a:p>
            <a:pPr indent="276280"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-方正超大字符集" charset="-122"/>
              </a:rPr>
              <a:t>（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-方正超大字符集" charset="-122"/>
              </a:rPr>
              <a:t>2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-方正超大字符集" charset="-122"/>
              </a:rPr>
              <a:t>）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-方正超大字符集" charset="-122"/>
              </a:rPr>
              <a:t>.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-方正超大字符集" charset="-122"/>
              </a:rPr>
              <a:t>请分别概括归纳以上两种（两个人）观点，并结合所学知识表明你的态度说明理由。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6583" y="5473332"/>
            <a:ext cx="11954883" cy="138467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indent="133377"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（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2</a:t>
            </a: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）</a:t>
            </a: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-方正超大字符集" charset="-122"/>
              </a:rPr>
              <a:t> 毛泽东观点：新文化运动对事物存在绝对肯定或绝对否定的偏向；</a:t>
            </a:r>
            <a:endParaRPr lang="zh-CN" altLang="en-US" sz="2800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  <a:p>
            <a:pPr indent="133377"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      龚书铎观点：</a:t>
            </a: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-方正超大字符集" charset="-122"/>
              </a:rPr>
              <a:t>新文化运动宣传新思想，批判旧思想，提倡民主与科学，促进马克思主义在中国的传播。</a:t>
            </a:r>
            <a:endParaRPr lang="zh-CN" altLang="en-US" sz="2800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838732" y="2421122"/>
            <a:ext cx="10316764" cy="71991"/>
          </a:xfrm>
          <a:prstGeom prst="line">
            <a:avLst/>
          </a:prstGeom>
          <a:ln>
            <a:solidFill>
              <a:srgbClr val="02DC2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9624851" y="3644974"/>
            <a:ext cx="1872452" cy="0"/>
          </a:xfrm>
          <a:prstGeom prst="line">
            <a:avLst/>
          </a:prstGeom>
          <a:ln>
            <a:solidFill>
              <a:srgbClr val="02DC2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94697" y="4076922"/>
            <a:ext cx="10460799" cy="0"/>
          </a:xfrm>
          <a:prstGeom prst="line">
            <a:avLst/>
          </a:prstGeom>
          <a:ln>
            <a:solidFill>
              <a:srgbClr val="02DC2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198247" y="3031024"/>
            <a:ext cx="10226467" cy="138467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-方正超大字符集" charset="-122"/>
              </a:rPr>
              <a:t>认同第一个观点：提出打倒孔家店，全盘否定儒家思想。</a:t>
            </a:r>
            <a:endParaRPr lang="zh-CN" altLang="zh-CN" sz="2800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  <a:p>
            <a:pPr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-方正超大字符集" charset="-122"/>
              </a:rPr>
              <a:t>认同第二个观点：提倡民主与科学，向尊孔复古的逆流展开猛烈进攻，在社会上掀起思想解放潮流。</a:t>
            </a:r>
            <a:endParaRPr lang="zh-CN" altLang="zh-CN" sz="2800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577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053"/>
    </mc:Choice>
    <mc:Fallback xmlns="">
      <p:transition spd="slow" advTm="128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477138" y="76201"/>
            <a:ext cx="4116289" cy="3276599"/>
            <a:chOff x="7800" y="120"/>
            <a:chExt cx="6480" cy="5160"/>
          </a:xfrm>
        </p:grpSpPr>
        <p:pic>
          <p:nvPicPr>
            <p:cNvPr id="130055" name="图片 130054" descr="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0" y="120"/>
              <a:ext cx="6480" cy="5160"/>
            </a:xfrm>
            <a:prstGeom prst="rect">
              <a:avLst/>
            </a:prstGeom>
            <a:noFill/>
            <a:ln w="28575" cap="flat" cmpd="sng">
              <a:solidFill>
                <a:srgbClr val="80808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130056" name="矩形 130055"/>
            <p:cNvSpPr/>
            <p:nvPr/>
          </p:nvSpPr>
          <p:spPr>
            <a:xfrm>
              <a:off x="8744" y="3151"/>
              <a:ext cx="5040" cy="84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  <a:normAutofit lnSpcReduction="10000"/>
            </a:bodyPr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201" b="1">
                  <a:ln w="15875" cap="flat" cmpd="sng">
                    <a:solidFill>
                      <a:srgbClr val="993300"/>
                    </a:solidFill>
                    <a:prstDash val="solid"/>
                    <a:headEnd type="none" w="med" len="med"/>
                    <a:tailEnd type="none" w="med" len="med"/>
                  </a:ln>
                  <a:solidFill>
                    <a:srgbClr val="FF0000"/>
                  </a:solidFill>
                  <a:effectLst>
                    <a:outerShdw dist="35921" dir="2699999" algn="ctr" rotWithShape="0">
                      <a:srgbClr val="C0C0C0">
                        <a:alpha val="80000"/>
                      </a:srgbClr>
                    </a:outerShdw>
                  </a:effectLst>
                  <a:latin typeface="幼圆" panose="02010509060101010101" charset="-122"/>
                  <a:ea typeface="幼圆" panose="02010509060101010101" charset="-122"/>
                </a:rPr>
                <a:t>1913年二次革命</a:t>
              </a:r>
            </a:p>
          </p:txBody>
        </p:sp>
      </p:grpSp>
      <p:grpSp>
        <p:nvGrpSpPr>
          <p:cNvPr id="3" name="组合 130060"/>
          <p:cNvGrpSpPr/>
          <p:nvPr/>
        </p:nvGrpSpPr>
        <p:grpSpPr>
          <a:xfrm>
            <a:off x="58174" y="3256633"/>
            <a:ext cx="6418964" cy="3599738"/>
            <a:chOff x="2688" y="25"/>
            <a:chExt cx="3072" cy="2135"/>
          </a:xfrm>
        </p:grpSpPr>
        <p:pic>
          <p:nvPicPr>
            <p:cNvPr id="130062" name="图片 130061" descr="护国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88" y="25"/>
              <a:ext cx="3072" cy="2135"/>
            </a:xfrm>
            <a:prstGeom prst="rect">
              <a:avLst/>
            </a:prstGeom>
            <a:noFill/>
            <a:ln w="28575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130063" name="矩形 130062"/>
            <p:cNvSpPr/>
            <p:nvPr/>
          </p:nvSpPr>
          <p:spPr>
            <a:xfrm>
              <a:off x="3312" y="864"/>
              <a:ext cx="2070" cy="28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  <a:normAutofit fontScale="85000" lnSpcReduction="20000"/>
            </a:bodyPr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601" b="1">
                  <a:ln w="25400" cap="flat" cmpd="sng">
                    <a:solidFill>
                      <a:srgbClr val="0000FF"/>
                    </a:solidFill>
                    <a:prstDash val="solid"/>
                    <a:headEnd type="none" w="med" len="med"/>
                    <a:tailEnd type="none" w="med" len="med"/>
                  </a:ln>
                  <a:solidFill>
                    <a:srgbClr val="FF0000"/>
                  </a:solidFill>
                  <a:effectLst>
                    <a:outerShdw dist="45791" dir="2021404" algn="ctr" rotWithShape="0">
                      <a:srgbClr val="9999FF"/>
                    </a:outerShdw>
                  </a:effectLst>
                  <a:latin typeface="黑体" panose="02010609060101010101" pitchFamily="2" charset="-122"/>
                  <a:ea typeface="黑体" panose="02010609060101010101" pitchFamily="2" charset="-122"/>
                </a:rPr>
                <a:t>1915年护国运动</a:t>
              </a: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6477138" y="3429000"/>
            <a:ext cx="4116289" cy="3352800"/>
            <a:chOff x="7800" y="5400"/>
            <a:chExt cx="6480" cy="5280"/>
          </a:xfrm>
        </p:grpSpPr>
        <p:pic>
          <p:nvPicPr>
            <p:cNvPr id="130059" name="图片 130058" descr="护法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00" y="5400"/>
              <a:ext cx="6480" cy="5280"/>
            </a:xfrm>
            <a:prstGeom prst="rect">
              <a:avLst/>
            </a:prstGeom>
            <a:noFill/>
            <a:ln w="28575" cap="flat" cmpd="sng">
              <a:solidFill>
                <a:srgbClr val="FF660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130064" name="矩形 130063"/>
            <p:cNvSpPr/>
            <p:nvPr/>
          </p:nvSpPr>
          <p:spPr>
            <a:xfrm>
              <a:off x="8744" y="6461"/>
              <a:ext cx="5040" cy="72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  <a:normAutofit fontScale="77500" lnSpcReduction="20000"/>
            </a:bodyPr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601" b="1">
                  <a:ln w="22225" cap="flat" cmpd="sng">
                    <a:solidFill>
                      <a:srgbClr val="FF6600"/>
                    </a:solidFill>
                    <a:prstDash val="solid"/>
                    <a:headEnd type="none" w="med" len="med"/>
                    <a:tailEnd type="none" w="med" len="med"/>
                  </a:ln>
                  <a:solidFill>
                    <a:srgbClr val="FF0000"/>
                  </a:solidFill>
                  <a:effectLst>
                    <a:outerShdw dist="45791" dir="2021404" algn="ctr" rotWithShape="0">
                      <a:srgbClr val="9999FF"/>
                    </a:outerShdw>
                  </a:effectLst>
                  <a:latin typeface="黑体" panose="02010609060101010101" pitchFamily="2" charset="-122"/>
                  <a:ea typeface="黑体" panose="02010609060101010101" pitchFamily="2" charset="-122"/>
                </a:rPr>
                <a:t>1917年护法运动</a:t>
              </a:r>
            </a:p>
          </p:txBody>
        </p:sp>
      </p:grpSp>
      <p:pic>
        <p:nvPicPr>
          <p:cNvPr id="130065" name="图片 130064" descr="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175" y="16467"/>
            <a:ext cx="6231572" cy="3410905"/>
          </a:xfrm>
          <a:prstGeom prst="rect">
            <a:avLst/>
          </a:prstGeom>
          <a:noFill/>
          <a:ln w="28575" cap="flat" cmpd="sng">
            <a:solidFill>
              <a:srgbClr val="666699"/>
            </a:solidFill>
            <a:prstDash val="solid"/>
            <a:miter/>
            <a:headEnd type="none" w="med" len="med"/>
            <a:tailEnd type="none" w="med" len="med"/>
          </a:ln>
        </p:spPr>
      </p:pic>
      <p:grpSp>
        <p:nvGrpSpPr>
          <p:cNvPr id="7" name="组合 3"/>
          <p:cNvGrpSpPr/>
          <p:nvPr/>
        </p:nvGrpSpPr>
        <p:grpSpPr>
          <a:xfrm>
            <a:off x="6289747" y="14837"/>
            <a:ext cx="5902253" cy="3414163"/>
            <a:chOff x="7800" y="120"/>
            <a:chExt cx="6480" cy="5160"/>
          </a:xfrm>
        </p:grpSpPr>
        <p:pic>
          <p:nvPicPr>
            <p:cNvPr id="5" name="图片 4" descr="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0" y="120"/>
              <a:ext cx="6480" cy="5160"/>
            </a:xfrm>
            <a:prstGeom prst="rect">
              <a:avLst/>
            </a:prstGeom>
            <a:noFill/>
            <a:ln w="28575" cap="flat" cmpd="sng">
              <a:solidFill>
                <a:srgbClr val="80808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6" name="矩形 5"/>
            <p:cNvSpPr/>
            <p:nvPr/>
          </p:nvSpPr>
          <p:spPr>
            <a:xfrm>
              <a:off x="8744" y="3151"/>
              <a:ext cx="5040" cy="84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  <a:normAutofit lnSpcReduction="10000"/>
            </a:bodyPr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201" b="1">
                  <a:ln w="15875" cap="flat" cmpd="sng">
                    <a:solidFill>
                      <a:srgbClr val="993300"/>
                    </a:solidFill>
                    <a:prstDash val="solid"/>
                    <a:headEnd type="none" w="med" len="med"/>
                    <a:tailEnd type="none" w="med" len="med"/>
                  </a:ln>
                  <a:solidFill>
                    <a:srgbClr val="FF0000"/>
                  </a:solidFill>
                  <a:effectLst>
                    <a:outerShdw dist="35921" dir="2699999" algn="ctr" rotWithShape="0">
                      <a:srgbClr val="C0C0C0">
                        <a:alpha val="80000"/>
                      </a:srgbClr>
                    </a:outerShdw>
                  </a:effectLst>
                  <a:latin typeface="幼圆" panose="02010509060101010101" charset="-122"/>
                  <a:ea typeface="幼圆" panose="02010509060101010101" charset="-122"/>
                </a:rPr>
                <a:t>1913年二次革命</a:t>
              </a:r>
            </a:p>
          </p:txBody>
        </p:sp>
      </p:grpSp>
      <p:grpSp>
        <p:nvGrpSpPr>
          <p:cNvPr id="10" name="组合 6"/>
          <p:cNvGrpSpPr/>
          <p:nvPr/>
        </p:nvGrpSpPr>
        <p:grpSpPr>
          <a:xfrm>
            <a:off x="6289747" y="3429000"/>
            <a:ext cx="5902253" cy="3429000"/>
            <a:chOff x="7800" y="5400"/>
            <a:chExt cx="6480" cy="5280"/>
          </a:xfrm>
        </p:grpSpPr>
        <p:pic>
          <p:nvPicPr>
            <p:cNvPr id="8" name="图片 7" descr="护法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00" y="5400"/>
              <a:ext cx="6480" cy="5280"/>
            </a:xfrm>
            <a:prstGeom prst="rect">
              <a:avLst/>
            </a:prstGeom>
            <a:noFill/>
            <a:ln w="28575" cap="flat" cmpd="sng">
              <a:solidFill>
                <a:srgbClr val="FF660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9" name="矩形 8"/>
            <p:cNvSpPr/>
            <p:nvPr/>
          </p:nvSpPr>
          <p:spPr>
            <a:xfrm>
              <a:off x="8744" y="6461"/>
              <a:ext cx="5040" cy="72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  <a:normAutofit fontScale="77500" lnSpcReduction="20000"/>
            </a:bodyPr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601" b="1">
                  <a:ln w="22225" cap="flat" cmpd="sng">
                    <a:solidFill>
                      <a:srgbClr val="FF6600"/>
                    </a:solidFill>
                    <a:prstDash val="solid"/>
                    <a:headEnd type="none" w="med" len="med"/>
                    <a:tailEnd type="none" w="med" len="med"/>
                  </a:ln>
                  <a:solidFill>
                    <a:srgbClr val="FF0000"/>
                  </a:solidFill>
                  <a:effectLst>
                    <a:outerShdw dist="45791" dir="2021404" algn="ctr" rotWithShape="0">
                      <a:srgbClr val="9999FF"/>
                    </a:outerShdw>
                  </a:effectLst>
                  <a:latin typeface="黑体" panose="02010609060101010101" pitchFamily="2" charset="-122"/>
                  <a:ea typeface="黑体" panose="02010609060101010101" pitchFamily="2" charset="-122"/>
                </a:rPr>
                <a:t>1917年护法运动</a:t>
              </a:r>
            </a:p>
          </p:txBody>
        </p:sp>
      </p:grpSp>
      <p:sp>
        <p:nvSpPr>
          <p:cNvPr id="130066" name="矩形 130065"/>
          <p:cNvSpPr/>
          <p:nvPr/>
        </p:nvSpPr>
        <p:spPr>
          <a:xfrm>
            <a:off x="3803489" y="2972171"/>
            <a:ext cx="4802336" cy="990600"/>
          </a:xfrm>
          <a:prstGeom prst="rect">
            <a:avLst/>
          </a:prstGeom>
          <a:solidFill>
            <a:schemeClr val="tx1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801" b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rPr>
              <a:t> </a:t>
            </a:r>
            <a:r>
              <a:rPr lang="zh-CN" altLang="en-US" sz="4801" b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rPr>
              <a:t>失败！失败！！</a:t>
            </a:r>
          </a:p>
        </p:txBody>
      </p:sp>
      <p:pic>
        <p:nvPicPr>
          <p:cNvPr id="13" name="音频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80094"/>
      </p:ext>
    </p:extLst>
  </p:cSld>
  <p:clrMapOvr>
    <a:masterClrMapping/>
  </p:clrMapOvr>
  <p:transition spd="med" advTm="17532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70" decel="100000"/>
                                        <p:tgtEl>
                                          <p:spTgt spid="1300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770" decel="100000"/>
                                        <p:tgtEl>
                                          <p:spTgt spid="13006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3006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3" dur="770" fill="hold"/>
                                        <p:tgtEl>
                                          <p:spTgt spid="130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30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5" dur="770" fill="hold"/>
                                        <p:tgtEl>
                                          <p:spTgt spid="130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30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130066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-1020"/>
          <p:cNvSpPr txBox="1"/>
          <p:nvPr/>
        </p:nvSpPr>
        <p:spPr>
          <a:xfrm>
            <a:off x="1979819" y="1524050"/>
            <a:ext cx="8461037" cy="338554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ko-KR" altLang="en-US" sz="18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ko-KR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ko-KR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带着问题看材料，提取材料里</a:t>
            </a:r>
            <a:r>
              <a:rPr lang="zh-CN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</a:t>
            </a:r>
            <a:r>
              <a:rPr lang="ko-KR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关信息</a:t>
            </a: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ko-KR" altLang="en-US" sz="2801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ko-KR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ko-KR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划出关键词，明确答什么。限定词，明确怎么答</a:t>
            </a: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ko-KR" altLang="en-US" sz="2801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en-US" altLang="ko-KR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ko-KR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段落化答题，书写工整</a:t>
            </a:r>
            <a:r>
              <a:rPr lang="zh-CN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，不写错别字。</a:t>
            </a:r>
            <a:endParaRPr lang="ko-KR" altLang="en-US" sz="2801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ko-KR" altLang="en-US" sz="2801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en-US" altLang="ko-KR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ko-KR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关键是基础知识的熟练背诵掌握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4721" y="381081"/>
            <a:ext cx="205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latin typeface="黑体" pitchFamily="2" charset="-122"/>
                <a:ea typeface="黑体" pitchFamily="2" charset="-122"/>
              </a:rPr>
              <a:t>温馨提示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1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97"/>
    </mc:Choice>
    <mc:Fallback xmlns="">
      <p:transition spd="slow" advTm="29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694696" y="1125277"/>
            <a:ext cx="10946641" cy="4319480"/>
          </a:xfrm>
          <a:ln w="85725">
            <a:solidFill>
              <a:srgbClr val="FFC000"/>
            </a:solidFill>
          </a:ln>
        </p:spPr>
        <p:txBody>
          <a:bodyPr vert="horz" wrap="square" lIns="91461" tIns="45731" rIns="91461" bIns="45731" numCol="1" anchor="t" anchorCtr="0" compatLnSpc="1"/>
          <a:lstStyle/>
          <a:p>
            <a:pPr defTabSz="914583" eaLnBrk="1" hangingPunct="1">
              <a:buNone/>
              <a:defRPr/>
            </a:pPr>
            <a:r>
              <a:rPr lang="zh-CN" altLang="en-US" dirty="0"/>
              <a:t>          </a:t>
            </a:r>
            <a:endParaRPr lang="en-US" altLang="zh-CN" dirty="0"/>
          </a:p>
          <a:p>
            <a:pPr defTabSz="914583" eaLnBrk="1" hangingPunct="1">
              <a:buNone/>
              <a:defRPr/>
            </a:pPr>
            <a:r>
              <a:rPr lang="en-US" altLang="zh-CN" dirty="0"/>
              <a:t>       </a:t>
            </a:r>
            <a:r>
              <a:rPr lang="zh-CN" altLang="en-US" dirty="0"/>
              <a:t> </a:t>
            </a:r>
            <a:r>
              <a:rPr lang="zh-CN" altLang="en-US" sz="4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从历史认知的角度来看，新时代意味着不同以往的新突破、新跨越，人们突破原有认知的局限，打开了新的历史进程，来到了一个未曾到过的新阶段。</a:t>
            </a:r>
            <a:endParaRPr lang="zh-CN" altLang="zh-CN" sz="48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63"/>
    </mc:Choice>
    <mc:Fallback xmlns="">
      <p:transition spd="slow" advTm="23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9" name="Rectangle 7"/>
          <p:cNvSpPr>
            <a:spLocks noChangeArrowheads="1"/>
          </p:cNvSpPr>
          <p:nvPr/>
        </p:nvSpPr>
        <p:spPr bwMode="auto">
          <a:xfrm>
            <a:off x="1839327" y="2665730"/>
            <a:ext cx="8752829" cy="193802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pPr defTabSz="914583" fontAlgn="base">
              <a:lnSpc>
                <a:spcPct val="150000"/>
              </a:lnSpc>
              <a:spcAft>
                <a:spcPct val="0"/>
              </a:spcAft>
              <a:buClr>
                <a:srgbClr val="FFCC00"/>
              </a:buClr>
              <a:buSzPct val="75000"/>
              <a:defRPr/>
            </a:pPr>
            <a:r>
              <a:rPr lang="zh-CN" altLang="en-US" sz="2801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中国再一次期待着</a:t>
            </a:r>
            <a:r>
              <a:rPr lang="zh-CN" altLang="en-US" sz="2801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新</a:t>
            </a:r>
            <a:r>
              <a:rPr lang="zh-CN" altLang="en-US" sz="2801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的</a:t>
            </a:r>
            <a:r>
              <a:rPr lang="zh-CN" altLang="en-US" sz="2801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社会力量</a:t>
            </a:r>
            <a:r>
              <a:rPr lang="zh-CN" altLang="en-US" sz="2801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寻找先进的</a:t>
            </a:r>
            <a:r>
              <a:rPr lang="zh-CN" altLang="en-US" sz="2801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理论</a:t>
            </a:r>
            <a:r>
              <a:rPr lang="zh-CN" altLang="en-US" sz="2801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，</a:t>
            </a:r>
          </a:p>
          <a:p>
            <a:pPr defTabSz="914583" fontAlgn="base">
              <a:lnSpc>
                <a:spcPct val="150000"/>
              </a:lnSpc>
              <a:spcAft>
                <a:spcPct val="0"/>
              </a:spcAft>
              <a:buClr>
                <a:srgbClr val="FFCC00"/>
              </a:buClr>
              <a:buSzPct val="75000"/>
              <a:defRPr/>
            </a:pPr>
            <a:r>
              <a:rPr lang="zh-CN" altLang="en-US" sz="2801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探索新的</a:t>
            </a:r>
            <a:r>
              <a:rPr lang="zh-CN" altLang="en-US" sz="2801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道路</a:t>
            </a:r>
            <a:r>
              <a:rPr lang="zh-CN" altLang="en-US" sz="2801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来求得国家</a:t>
            </a:r>
            <a:r>
              <a:rPr lang="zh-CN" altLang="en-US" sz="2801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独立富强</a:t>
            </a:r>
            <a:r>
              <a:rPr lang="zh-CN" altLang="en-US" sz="2801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和人民</a:t>
            </a:r>
            <a:r>
              <a:rPr lang="zh-CN" altLang="en-US" sz="2801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自由幸福</a:t>
            </a:r>
            <a:r>
              <a:rPr lang="zh-CN" altLang="en-US" sz="2400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。 </a:t>
            </a:r>
          </a:p>
          <a:p>
            <a:pPr defTabSz="914583" fontAlgn="base">
              <a:lnSpc>
                <a:spcPct val="150000"/>
              </a:lnSpc>
              <a:spcAft>
                <a:spcPct val="0"/>
              </a:spcAft>
              <a:buClr>
                <a:srgbClr val="FFCC00"/>
              </a:buClr>
              <a:buSzPct val="75000"/>
              <a:defRPr/>
            </a:pPr>
            <a:r>
              <a:rPr lang="zh-CN" altLang="en-US" sz="2400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                        </a:t>
            </a:r>
            <a:r>
              <a:rPr lang="en-US" altLang="zh-CN" sz="2400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—— </a:t>
            </a:r>
            <a:r>
              <a:rPr lang="zh-CN" altLang="en-US" sz="2400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毛泽东 </a:t>
            </a:r>
            <a:r>
              <a:rPr lang="en-US" altLang="zh-CN" sz="2400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《</a:t>
            </a:r>
            <a:r>
              <a:rPr lang="zh-CN" altLang="en-US" sz="2400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论人民民主专政</a:t>
            </a:r>
            <a:r>
              <a:rPr lang="en-US" altLang="zh-CN" sz="2400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》 </a:t>
            </a:r>
            <a:endParaRPr lang="en-US" altLang="zh-CN" sz="3201" b="1">
              <a:solidFill>
                <a:srgbClr val="003399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9467" name="Rectangle 11"/>
          <p:cNvSpPr/>
          <p:nvPr/>
        </p:nvSpPr>
        <p:spPr>
          <a:xfrm>
            <a:off x="3509345" y="1494155"/>
            <a:ext cx="5255890" cy="863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1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  </a:t>
            </a:r>
            <a:r>
              <a:rPr lang="en-US" altLang="zh-CN" sz="4001" b="1" dirty="0">
                <a:solidFill>
                  <a:srgbClr val="003399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</a:t>
            </a:r>
            <a:r>
              <a:rPr lang="zh-CN" altLang="en-US" sz="4001" b="1" dirty="0">
                <a:solidFill>
                  <a:srgbClr val="003399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民族危亡，</a:t>
            </a:r>
            <a:r>
              <a:rPr lang="zh-CN" altLang="en-US" sz="4001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路在何方？ 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92144"/>
      </p:ext>
    </p:extLst>
  </p:cSld>
  <p:clrMapOvr>
    <a:masterClrMapping/>
  </p:clrMapOvr>
  <p:transition spd="slow" advTm="17952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9467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4209"/>
            <a:ext cx="12192000" cy="3360572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2155030" y="1705203"/>
            <a:ext cx="8657751" cy="3781196"/>
            <a:chOff x="3320242" y="1454261"/>
            <a:chExt cx="7072312" cy="3482975"/>
          </a:xfrm>
        </p:grpSpPr>
        <p:grpSp>
          <p:nvGrpSpPr>
            <p:cNvPr id="14" name="组合 13"/>
            <p:cNvGrpSpPr/>
            <p:nvPr/>
          </p:nvGrpSpPr>
          <p:grpSpPr>
            <a:xfrm>
              <a:off x="3320242" y="1454261"/>
              <a:ext cx="7072312" cy="3482975"/>
              <a:chOff x="1358950" y="1173758"/>
              <a:chExt cx="7072312" cy="3482975"/>
            </a:xfrm>
          </p:grpSpPr>
          <p:sp>
            <p:nvSpPr>
              <p:cNvPr id="21" name="Freeform 5"/>
              <p:cNvSpPr/>
              <p:nvPr/>
            </p:nvSpPr>
            <p:spPr bwMode="auto">
              <a:xfrm>
                <a:off x="1358950" y="1173758"/>
                <a:ext cx="7072312" cy="3482975"/>
              </a:xfrm>
              <a:custGeom>
                <a:avLst/>
                <a:gdLst>
                  <a:gd name="T0" fmla="*/ 97 w 9549"/>
                  <a:gd name="T1" fmla="*/ 0 h 4700"/>
                  <a:gd name="T2" fmla="*/ 9452 w 9549"/>
                  <a:gd name="T3" fmla="*/ 0 h 4700"/>
                  <a:gd name="T4" fmla="*/ 9549 w 9549"/>
                  <a:gd name="T5" fmla="*/ 97 h 4700"/>
                  <a:gd name="T6" fmla="*/ 9549 w 9549"/>
                  <a:gd name="T7" fmla="*/ 4603 h 4700"/>
                  <a:gd name="T8" fmla="*/ 9452 w 9549"/>
                  <a:gd name="T9" fmla="*/ 4700 h 4700"/>
                  <a:gd name="T10" fmla="*/ 97 w 9549"/>
                  <a:gd name="T11" fmla="*/ 4700 h 4700"/>
                  <a:gd name="T12" fmla="*/ 0 w 9549"/>
                  <a:gd name="T13" fmla="*/ 4603 h 4700"/>
                  <a:gd name="T14" fmla="*/ 0 w 9549"/>
                  <a:gd name="T15" fmla="*/ 97 h 4700"/>
                  <a:gd name="T16" fmla="*/ 97 w 9549"/>
                  <a:gd name="T17" fmla="*/ 0 h 4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49" h="4700">
                    <a:moveTo>
                      <a:pt x="97" y="0"/>
                    </a:moveTo>
                    <a:lnTo>
                      <a:pt x="9452" y="0"/>
                    </a:lnTo>
                    <a:cubicBezTo>
                      <a:pt x="9505" y="0"/>
                      <a:pt x="9549" y="43"/>
                      <a:pt x="9549" y="97"/>
                    </a:cubicBezTo>
                    <a:lnTo>
                      <a:pt x="9549" y="4603"/>
                    </a:lnTo>
                    <a:cubicBezTo>
                      <a:pt x="9549" y="4656"/>
                      <a:pt x="9505" y="4700"/>
                      <a:pt x="9452" y="4700"/>
                    </a:cubicBezTo>
                    <a:lnTo>
                      <a:pt x="97" y="4700"/>
                    </a:lnTo>
                    <a:cubicBezTo>
                      <a:pt x="44" y="4700"/>
                      <a:pt x="0" y="4656"/>
                      <a:pt x="0" y="4603"/>
                    </a:cubicBezTo>
                    <a:lnTo>
                      <a:pt x="0" y="97"/>
                    </a:lnTo>
                    <a:cubicBezTo>
                      <a:pt x="0" y="43"/>
                      <a:pt x="44" y="0"/>
                      <a:pt x="97" y="0"/>
                    </a:cubicBezTo>
                    <a:close/>
                  </a:path>
                </a:pathLst>
              </a:cu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09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1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3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13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633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Freeform 8"/>
              <p:cNvSpPr/>
              <p:nvPr/>
            </p:nvSpPr>
            <p:spPr bwMode="auto">
              <a:xfrm>
                <a:off x="7851825" y="4077295"/>
                <a:ext cx="579437" cy="579438"/>
              </a:xfrm>
              <a:custGeom>
                <a:avLst/>
                <a:gdLst>
                  <a:gd name="T0" fmla="*/ 782 w 782"/>
                  <a:gd name="T1" fmla="*/ 0 h 782"/>
                  <a:gd name="T2" fmla="*/ 782 w 782"/>
                  <a:gd name="T3" fmla="*/ 685 h 782"/>
                  <a:gd name="T4" fmla="*/ 685 w 782"/>
                  <a:gd name="T5" fmla="*/ 782 h 782"/>
                  <a:gd name="T6" fmla="*/ 0 w 782"/>
                  <a:gd name="T7" fmla="*/ 782 h 782"/>
                  <a:gd name="T8" fmla="*/ 782 w 782"/>
                  <a:gd name="T9" fmla="*/ 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2" h="782">
                    <a:moveTo>
                      <a:pt x="782" y="0"/>
                    </a:moveTo>
                    <a:lnTo>
                      <a:pt x="782" y="685"/>
                    </a:lnTo>
                    <a:cubicBezTo>
                      <a:pt x="782" y="738"/>
                      <a:pt x="738" y="782"/>
                      <a:pt x="685" y="782"/>
                    </a:cubicBezTo>
                    <a:lnTo>
                      <a:pt x="0" y="782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0965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165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365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13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633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FEAE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10114742" y="4683236"/>
              <a:ext cx="198437" cy="198438"/>
            </a:xfrm>
            <a:custGeom>
              <a:avLst/>
              <a:gdLst>
                <a:gd name="T0" fmla="*/ 146 w 268"/>
                <a:gd name="T1" fmla="*/ 226 h 268"/>
                <a:gd name="T2" fmla="*/ 125 w 268"/>
                <a:gd name="T3" fmla="*/ 209 h 268"/>
                <a:gd name="T4" fmla="*/ 177 w 268"/>
                <a:gd name="T5" fmla="*/ 148 h 268"/>
                <a:gd name="T6" fmla="*/ 43 w 268"/>
                <a:gd name="T7" fmla="*/ 148 h 268"/>
                <a:gd name="T8" fmla="*/ 43 w 268"/>
                <a:gd name="T9" fmla="*/ 120 h 268"/>
                <a:gd name="T10" fmla="*/ 177 w 268"/>
                <a:gd name="T11" fmla="*/ 120 h 268"/>
                <a:gd name="T12" fmla="*/ 125 w 268"/>
                <a:gd name="T13" fmla="*/ 60 h 268"/>
                <a:gd name="T14" fmla="*/ 146 w 268"/>
                <a:gd name="T15" fmla="*/ 42 h 268"/>
                <a:gd name="T16" fmla="*/ 224 w 268"/>
                <a:gd name="T17" fmla="*/ 134 h 268"/>
                <a:gd name="T18" fmla="*/ 146 w 268"/>
                <a:gd name="T19" fmla="*/ 226 h 268"/>
                <a:gd name="T20" fmla="*/ 134 w 268"/>
                <a:gd name="T21" fmla="*/ 0 h 268"/>
                <a:gd name="T22" fmla="*/ 268 w 268"/>
                <a:gd name="T23" fmla="*/ 134 h 268"/>
                <a:gd name="T24" fmla="*/ 134 w 268"/>
                <a:gd name="T25" fmla="*/ 268 h 268"/>
                <a:gd name="T26" fmla="*/ 0 w 268"/>
                <a:gd name="T27" fmla="*/ 134 h 268"/>
                <a:gd name="T28" fmla="*/ 134 w 268"/>
                <a:gd name="T29" fmla="*/ 0 h 268"/>
                <a:gd name="T30" fmla="*/ 134 w 268"/>
                <a:gd name="T31" fmla="*/ 17 h 268"/>
                <a:gd name="T32" fmla="*/ 250 w 268"/>
                <a:gd name="T33" fmla="*/ 134 h 268"/>
                <a:gd name="T34" fmla="*/ 134 w 268"/>
                <a:gd name="T35" fmla="*/ 251 h 268"/>
                <a:gd name="T36" fmla="*/ 17 w 268"/>
                <a:gd name="T37" fmla="*/ 134 h 268"/>
                <a:gd name="T38" fmla="*/ 134 w 268"/>
                <a:gd name="T39" fmla="*/ 1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8" h="268">
                  <a:moveTo>
                    <a:pt x="146" y="226"/>
                  </a:moveTo>
                  <a:lnTo>
                    <a:pt x="125" y="209"/>
                  </a:lnTo>
                  <a:lnTo>
                    <a:pt x="177" y="148"/>
                  </a:lnTo>
                  <a:lnTo>
                    <a:pt x="43" y="148"/>
                  </a:lnTo>
                  <a:lnTo>
                    <a:pt x="43" y="120"/>
                  </a:lnTo>
                  <a:lnTo>
                    <a:pt x="177" y="120"/>
                  </a:lnTo>
                  <a:lnTo>
                    <a:pt x="125" y="60"/>
                  </a:lnTo>
                  <a:lnTo>
                    <a:pt x="146" y="42"/>
                  </a:lnTo>
                  <a:lnTo>
                    <a:pt x="224" y="134"/>
                  </a:lnTo>
                  <a:lnTo>
                    <a:pt x="146" y="226"/>
                  </a:lnTo>
                  <a:close/>
                  <a:moveTo>
                    <a:pt x="134" y="0"/>
                  </a:moveTo>
                  <a:cubicBezTo>
                    <a:pt x="208" y="0"/>
                    <a:pt x="268" y="60"/>
                    <a:pt x="268" y="134"/>
                  </a:cubicBezTo>
                  <a:cubicBezTo>
                    <a:pt x="268" y="208"/>
                    <a:pt x="208" y="268"/>
                    <a:pt x="134" y="268"/>
                  </a:cubicBezTo>
                  <a:cubicBezTo>
                    <a:pt x="60" y="268"/>
                    <a:pt x="0" y="208"/>
                    <a:pt x="0" y="134"/>
                  </a:cubicBezTo>
                  <a:cubicBezTo>
                    <a:pt x="0" y="60"/>
                    <a:pt x="60" y="0"/>
                    <a:pt x="134" y="0"/>
                  </a:cubicBezTo>
                  <a:close/>
                  <a:moveTo>
                    <a:pt x="134" y="17"/>
                  </a:moveTo>
                  <a:cubicBezTo>
                    <a:pt x="198" y="17"/>
                    <a:pt x="250" y="70"/>
                    <a:pt x="250" y="134"/>
                  </a:cubicBezTo>
                  <a:cubicBezTo>
                    <a:pt x="250" y="199"/>
                    <a:pt x="198" y="251"/>
                    <a:pt x="134" y="251"/>
                  </a:cubicBezTo>
                  <a:cubicBezTo>
                    <a:pt x="69" y="251"/>
                    <a:pt x="17" y="199"/>
                    <a:pt x="17" y="134"/>
                  </a:cubicBezTo>
                  <a:cubicBezTo>
                    <a:pt x="17" y="70"/>
                    <a:pt x="69" y="17"/>
                    <a:pt x="134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09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1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3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5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13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33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EAE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940" y="919480"/>
            <a:ext cx="1980565" cy="1527175"/>
          </a:xfrm>
          <a:prstGeom prst="rect">
            <a:avLst/>
          </a:prstGeom>
        </p:spPr>
      </p:pic>
      <p:sp>
        <p:nvSpPr>
          <p:cNvPr id="20" name="文本框 3"/>
          <p:cNvSpPr txBox="1"/>
          <p:nvPr/>
        </p:nvSpPr>
        <p:spPr>
          <a:xfrm>
            <a:off x="2476505" y="2469496"/>
            <a:ext cx="7879080" cy="286232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blipFill>
                  <a:blip r:embed="rId7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新民主主义革命的开始</a:t>
            </a:r>
            <a:endParaRPr lang="en-US" altLang="zh-CN" sz="6000" b="1" dirty="0">
              <a:blipFill>
                <a:blip r:embed="rId7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6000" b="1" dirty="0">
                <a:blipFill>
                  <a:blip r:embed="rId7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(1915-1921)</a:t>
            </a:r>
            <a:endParaRPr lang="zh-CN" altLang="en-US" sz="6000" b="1" dirty="0">
              <a:blipFill>
                <a:blip r:embed="rId7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7669">
        <p:random/>
      </p:transition>
    </mc:Choice>
    <mc:Fallback xmlns="">
      <p:transition spd="slow" advClick="0" advTm="7669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547730" y="23462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新民主主义革命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245327" y="2220929"/>
            <a:ext cx="11946673" cy="187173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无产阶级领导的，人民大众的，反对帝国主义、封建主义和官僚资本主义的革命。</a:t>
            </a:r>
            <a:endParaRPr lang="en-US" altLang="zh-CN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45720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——1948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r>
              <a:rPr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日，毛泽东</a:t>
            </a:r>
            <a:r>
              <a:rPr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在晋绥干部会议上的讲话</a:t>
            </a:r>
            <a:r>
              <a:rPr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29269" y="1402961"/>
            <a:ext cx="3180521" cy="1245701"/>
            <a:chOff x="1076740" y="1440215"/>
            <a:chExt cx="3180521" cy="1245701"/>
          </a:xfrm>
        </p:grpSpPr>
        <p:sp>
          <p:nvSpPr>
            <p:cNvPr id="5" name="右箭头标注 3"/>
            <p:cNvSpPr/>
            <p:nvPr/>
          </p:nvSpPr>
          <p:spPr>
            <a:xfrm rot="5400000">
              <a:off x="2044150" y="472805"/>
              <a:ext cx="1245701" cy="3180521"/>
            </a:xfrm>
            <a:prstGeom prst="rightArrowCallout">
              <a:avLst/>
            </a:prstGeom>
            <a:solidFill>
              <a:srgbClr val="FFC000"/>
            </a:solidFill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56082" y="1480415"/>
              <a:ext cx="2421835" cy="707886"/>
            </a:xfrm>
            <a:prstGeom prst="rect">
              <a:avLst/>
            </a:prstGeom>
            <a:solidFill>
              <a:schemeClr val="bg1">
                <a:alpha val="62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领导力量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25009" y="1489941"/>
            <a:ext cx="3180521" cy="1245701"/>
            <a:chOff x="4625009" y="1440214"/>
            <a:chExt cx="3180521" cy="1245701"/>
          </a:xfrm>
        </p:grpSpPr>
        <p:sp>
          <p:nvSpPr>
            <p:cNvPr id="8" name="右箭头标注 4"/>
            <p:cNvSpPr/>
            <p:nvPr/>
          </p:nvSpPr>
          <p:spPr>
            <a:xfrm rot="5400000">
              <a:off x="5592419" y="472804"/>
              <a:ext cx="1245701" cy="3180521"/>
            </a:xfrm>
            <a:prstGeom prst="rightArrowCallout">
              <a:avLst/>
            </a:prstGeom>
            <a:solidFill>
              <a:srgbClr val="FFC000"/>
            </a:solidFill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004352" y="1480415"/>
              <a:ext cx="2421835" cy="707886"/>
            </a:xfrm>
            <a:prstGeom prst="rect">
              <a:avLst/>
            </a:prstGeom>
            <a:solidFill>
              <a:schemeClr val="bg1">
                <a:alpha val="62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动力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287703" y="1374433"/>
            <a:ext cx="3180521" cy="1245701"/>
            <a:chOff x="8173278" y="1440214"/>
            <a:chExt cx="3180521" cy="1245701"/>
          </a:xfrm>
        </p:grpSpPr>
        <p:sp>
          <p:nvSpPr>
            <p:cNvPr id="11" name="右箭头标注 5"/>
            <p:cNvSpPr/>
            <p:nvPr/>
          </p:nvSpPr>
          <p:spPr>
            <a:xfrm rot="5400000">
              <a:off x="9140688" y="472804"/>
              <a:ext cx="1245701" cy="3180521"/>
            </a:xfrm>
            <a:prstGeom prst="rightArrowCallout">
              <a:avLst/>
            </a:prstGeom>
            <a:solidFill>
              <a:srgbClr val="FFC000"/>
            </a:solidFill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658638" y="1484106"/>
              <a:ext cx="2421835" cy="707886"/>
            </a:xfrm>
            <a:prstGeom prst="rect">
              <a:avLst/>
            </a:prstGeom>
            <a:solidFill>
              <a:schemeClr val="bg1">
                <a:alpha val="62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对象</a:t>
              </a:r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763418" y="3208784"/>
            <a:ext cx="3375990" cy="26504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518752" y="3301860"/>
            <a:ext cx="242183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7316858" y="3315424"/>
            <a:ext cx="4298432" cy="26504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348609" y="4504744"/>
            <a:ext cx="5159761" cy="468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音频 1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23471">
        <p:random/>
      </p:transition>
    </mc:Choice>
    <mc:Fallback xmlns="">
      <p:transition spd="slow" advClick="0" advTm="23471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4"/>
          <p:cNvGrpSpPr/>
          <p:nvPr/>
        </p:nvGrpSpPr>
        <p:grpSpPr>
          <a:xfrm>
            <a:off x="334610" y="662940"/>
            <a:ext cx="5934882" cy="6195060"/>
            <a:chOff x="304912" y="762070"/>
            <a:chExt cx="4876671" cy="5486256"/>
          </a:xfrm>
        </p:grpSpPr>
        <p:pic>
          <p:nvPicPr>
            <p:cNvPr id="56323" name="Picture 3" descr="C:\Documents and Settings\Administrator\桌面\图片1.png"/>
            <p:cNvPicPr>
              <a:picLocks noChangeAspect="1" noChangeArrowheads="1"/>
            </p:cNvPicPr>
            <p:nvPr/>
          </p:nvPicPr>
          <p:blipFill>
            <a:blip r:embed="rId5" cstate="print"/>
            <a:srcRect l="3030" b="2703"/>
            <a:stretch>
              <a:fillRect/>
            </a:stretch>
          </p:blipFill>
          <p:spPr bwMode="auto">
            <a:xfrm>
              <a:off x="304912" y="762070"/>
              <a:ext cx="4876671" cy="5486256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482441" y="1040666"/>
              <a:ext cx="4689435" cy="523227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1" b="1" dirty="0">
                  <a:solidFill>
                    <a:srgbClr val="FFFFFF"/>
                  </a:solidFill>
                  <a:latin typeface="黑体" pitchFamily="2" charset="-122"/>
                  <a:ea typeface="黑体" pitchFamily="2" charset="-122"/>
                </a:rPr>
                <a:t>第四单元 新民主主义革命的开始</a:t>
              </a:r>
            </a:p>
          </p:txBody>
        </p:sp>
      </p:grpSp>
      <p:sp>
        <p:nvSpPr>
          <p:cNvPr id="7" name="文本框 1"/>
          <p:cNvSpPr txBox="1">
            <a:spLocks noChangeArrowheads="1"/>
          </p:cNvSpPr>
          <p:nvPr/>
        </p:nvSpPr>
        <p:spPr bwMode="auto">
          <a:xfrm>
            <a:off x="1522347" y="2"/>
            <a:ext cx="29653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latin typeface="宋体" pitchFamily="2" charset="-122"/>
                <a:sym typeface="宋体" pitchFamily="2" charset="-122"/>
              </a:rPr>
              <a:t>【单元综述】</a:t>
            </a:r>
            <a:endParaRPr lang="zh-CN" altLang="en-US" sz="3601" b="1" dirty="0"/>
          </a:p>
        </p:txBody>
      </p:sp>
      <p:sp>
        <p:nvSpPr>
          <p:cNvPr id="8" name="文本框 99"/>
          <p:cNvSpPr txBox="1">
            <a:spLocks noChangeArrowheads="1"/>
          </p:cNvSpPr>
          <p:nvPr/>
        </p:nvSpPr>
        <p:spPr bwMode="auto">
          <a:xfrm>
            <a:off x="4278448" y="152486"/>
            <a:ext cx="639120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时间为线索，理清本单元主要大事。</a:t>
            </a:r>
          </a:p>
        </p:txBody>
      </p:sp>
      <p:sp>
        <p:nvSpPr>
          <p:cNvPr id="9" name="文本框 13"/>
          <p:cNvSpPr txBox="1">
            <a:spLocks noChangeArrowheads="1"/>
          </p:cNvSpPr>
          <p:nvPr/>
        </p:nvSpPr>
        <p:spPr bwMode="auto">
          <a:xfrm>
            <a:off x="6629579" y="1066862"/>
            <a:ext cx="2390615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1915</a:t>
            </a:r>
            <a:r>
              <a:rPr lang="zh-CN" altLang="en-US" sz="40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年</a:t>
            </a:r>
          </a:p>
        </p:txBody>
      </p:sp>
      <p:sp>
        <p:nvSpPr>
          <p:cNvPr id="10" name="文本框 14"/>
          <p:cNvSpPr txBox="1">
            <a:spLocks noChangeArrowheads="1"/>
          </p:cNvSpPr>
          <p:nvPr/>
        </p:nvSpPr>
        <p:spPr bwMode="auto">
          <a:xfrm>
            <a:off x="6629580" y="3124208"/>
            <a:ext cx="177017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1919</a:t>
            </a:r>
            <a:r>
              <a:rPr lang="zh-CN" altLang="en-US" sz="40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年</a:t>
            </a:r>
          </a:p>
        </p:txBody>
      </p:sp>
      <p:sp>
        <p:nvSpPr>
          <p:cNvPr id="11" name="文本框 15"/>
          <p:cNvSpPr txBox="1">
            <a:spLocks noChangeArrowheads="1"/>
          </p:cNvSpPr>
          <p:nvPr/>
        </p:nvSpPr>
        <p:spPr bwMode="auto">
          <a:xfrm>
            <a:off x="6629580" y="4571970"/>
            <a:ext cx="176282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1921</a:t>
            </a:r>
            <a:r>
              <a:rPr lang="zh-CN" altLang="en-US" sz="40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年</a:t>
            </a:r>
          </a:p>
        </p:txBody>
      </p:sp>
      <p:sp>
        <p:nvSpPr>
          <p:cNvPr id="12" name="文本框 19"/>
          <p:cNvSpPr txBox="1">
            <a:spLocks noChangeArrowheads="1"/>
          </p:cNvSpPr>
          <p:nvPr/>
        </p:nvSpPr>
        <p:spPr bwMode="auto">
          <a:xfrm>
            <a:off x="7571565" y="1804570"/>
            <a:ext cx="358272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latin typeface="微软雅黑" pitchFamily="34" charset="-122"/>
                <a:ea typeface="微软雅黑" pitchFamily="34" charset="-122"/>
              </a:rPr>
              <a:t>创办《青年杂志》 新文化运动开始</a:t>
            </a:r>
          </a:p>
        </p:txBody>
      </p:sp>
      <p:sp>
        <p:nvSpPr>
          <p:cNvPr id="13" name="文本框 22"/>
          <p:cNvSpPr txBox="1">
            <a:spLocks noChangeArrowheads="1"/>
          </p:cNvSpPr>
          <p:nvPr/>
        </p:nvSpPr>
        <p:spPr bwMode="auto">
          <a:xfrm>
            <a:off x="7544286" y="3733792"/>
            <a:ext cx="225791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latin typeface="微软雅黑" pitchFamily="34" charset="-122"/>
                <a:ea typeface="微软雅黑" pitchFamily="34" charset="-122"/>
              </a:rPr>
              <a:t>五四运动</a:t>
            </a:r>
          </a:p>
        </p:txBody>
      </p:sp>
      <p:sp>
        <p:nvSpPr>
          <p:cNvPr id="14" name="文本框 23"/>
          <p:cNvSpPr txBox="1">
            <a:spLocks noChangeArrowheads="1"/>
          </p:cNvSpPr>
          <p:nvPr/>
        </p:nvSpPr>
        <p:spPr bwMode="auto">
          <a:xfrm>
            <a:off x="7457228" y="5303130"/>
            <a:ext cx="3811397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latin typeface="微软雅黑" pitchFamily="34" charset="-122"/>
                <a:ea typeface="微软雅黑" pitchFamily="34" charset="-122"/>
              </a:rPr>
              <a:t>中共</a:t>
            </a:r>
            <a:r>
              <a:rPr lang="en-US" altLang="zh-CN" sz="3201" b="1" dirty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en-US" sz="3201" b="1" dirty="0">
                <a:latin typeface="微软雅黑" pitchFamily="34" charset="-122"/>
                <a:ea typeface="微软雅黑" pitchFamily="34" charset="-122"/>
              </a:rPr>
              <a:t>一大</a:t>
            </a:r>
            <a:r>
              <a:rPr lang="en-US" altLang="zh-CN" sz="3201" b="1" dirty="0">
                <a:latin typeface="微软雅黑" pitchFamily="34" charset="-122"/>
                <a:ea typeface="微软雅黑" pitchFamily="34" charset="-122"/>
              </a:rPr>
              <a:t>”——</a:t>
            </a:r>
            <a:r>
              <a:rPr lang="zh-CN" altLang="en-US" sz="3201" b="1" dirty="0">
                <a:latin typeface="微软雅黑" pitchFamily="34" charset="-122"/>
                <a:ea typeface="微软雅黑" pitchFamily="34" charset="-122"/>
              </a:rPr>
              <a:t>中国共产党诞生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3945758" y="2857515"/>
            <a:ext cx="1669185" cy="533385"/>
          </a:xfrm>
          <a:prstGeom prst="rect">
            <a:avLst/>
          </a:prstGeom>
          <a:noFill/>
          <a:ln w="698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096982" y="4190981"/>
            <a:ext cx="1020058" cy="533385"/>
          </a:xfrm>
          <a:prstGeom prst="rect">
            <a:avLst/>
          </a:prstGeom>
          <a:noFill/>
          <a:ln w="698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1499486" y="5849708"/>
            <a:ext cx="2132849" cy="533385"/>
          </a:xfrm>
          <a:prstGeom prst="rect">
            <a:avLst/>
          </a:prstGeom>
          <a:noFill/>
          <a:ln w="698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344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49"/>
    </mc:Choice>
    <mc:Fallback xmlns="">
      <p:transition spd="slow" advTm="38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2" grpId="0"/>
      <p:bldP spid="13" grpId="0"/>
      <p:bldP spid="14" grpId="0"/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8105" y="1872342"/>
            <a:ext cx="598846" cy="286232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0514"/>
                </a:solidFill>
                <a:latin typeface="黑体" pitchFamily="49" charset="-122"/>
                <a:ea typeface="黑体" pitchFamily="49" charset="-122"/>
              </a:rPr>
              <a:t>新文化运动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91099" y="2271480"/>
            <a:ext cx="571687" cy="2308323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0514"/>
                </a:solidFill>
                <a:latin typeface="黑体" pitchFamily="49" charset="-122"/>
                <a:ea typeface="黑体" pitchFamily="49" charset="-122"/>
              </a:rPr>
              <a:t>五四运动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14549" y="1872345"/>
            <a:ext cx="620669" cy="286232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0514"/>
                </a:solidFill>
                <a:latin typeface="黑体" pitchFamily="49" charset="-122"/>
                <a:ea typeface="黑体" pitchFamily="49" charset="-122"/>
              </a:rPr>
              <a:t>共产党诞生</a:t>
            </a:r>
          </a:p>
        </p:txBody>
      </p:sp>
      <p:grpSp>
        <p:nvGrpSpPr>
          <p:cNvPr id="5" name="组合 34"/>
          <p:cNvGrpSpPr/>
          <p:nvPr/>
        </p:nvGrpSpPr>
        <p:grpSpPr>
          <a:xfrm>
            <a:off x="1280161" y="5181554"/>
            <a:ext cx="9943053" cy="1016575"/>
            <a:chOff x="-242098" y="5181554"/>
            <a:chExt cx="9939458" cy="1016575"/>
          </a:xfrm>
        </p:grpSpPr>
        <p:sp>
          <p:nvSpPr>
            <p:cNvPr id="6" name="Line 9"/>
            <p:cNvSpPr>
              <a:spLocks noChangeShapeType="1"/>
            </p:cNvSpPr>
            <p:nvPr/>
          </p:nvSpPr>
          <p:spPr bwMode="auto">
            <a:xfrm>
              <a:off x="762100" y="5257752"/>
              <a:ext cx="0" cy="2286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/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="1">
                <a:solidFill>
                  <a:srgbClr val="FFFFFF"/>
                </a:solidFill>
              </a:endParaRPr>
            </a:p>
          </p:txBody>
        </p:sp>
        <p:sp>
          <p:nvSpPr>
            <p:cNvPr id="7" name="Line 9"/>
            <p:cNvSpPr>
              <a:spLocks noChangeShapeType="1"/>
            </p:cNvSpPr>
            <p:nvPr/>
          </p:nvSpPr>
          <p:spPr bwMode="auto">
            <a:xfrm>
              <a:off x="8381900" y="5181554"/>
              <a:ext cx="0" cy="2286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/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="1">
                <a:solidFill>
                  <a:srgbClr val="FFFFFF"/>
                </a:solidFill>
              </a:endParaRPr>
            </a:p>
          </p:txBody>
        </p:sp>
        <p:grpSp>
          <p:nvGrpSpPr>
            <p:cNvPr id="16" name="组合 28"/>
            <p:cNvGrpSpPr/>
            <p:nvPr/>
          </p:nvGrpSpPr>
          <p:grpSpPr>
            <a:xfrm>
              <a:off x="-242098" y="5211875"/>
              <a:ext cx="9939458" cy="986254"/>
              <a:chOff x="-252646" y="4648201"/>
              <a:chExt cx="9939458" cy="986254"/>
            </a:xfrm>
          </p:grpSpPr>
          <p:sp>
            <p:nvSpPr>
              <p:cNvPr id="8" name="Line 9"/>
              <p:cNvSpPr>
                <a:spLocks noChangeShapeType="1"/>
              </p:cNvSpPr>
              <p:nvPr/>
            </p:nvSpPr>
            <p:spPr bwMode="auto">
              <a:xfrm>
                <a:off x="2264002" y="4728029"/>
                <a:ext cx="0" cy="2286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" name="Line 9"/>
              <p:cNvSpPr>
                <a:spLocks noChangeShapeType="1"/>
              </p:cNvSpPr>
              <p:nvPr/>
            </p:nvSpPr>
            <p:spPr bwMode="auto">
              <a:xfrm>
                <a:off x="4577216" y="4648201"/>
                <a:ext cx="0" cy="2286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Line 9"/>
              <p:cNvSpPr>
                <a:spLocks noChangeShapeType="1"/>
              </p:cNvSpPr>
              <p:nvPr/>
            </p:nvSpPr>
            <p:spPr bwMode="auto">
              <a:xfrm>
                <a:off x="6618289" y="4713514"/>
                <a:ext cx="0" cy="2286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Text Box 13"/>
              <p:cNvSpPr txBox="1">
                <a:spLocks noChangeArrowheads="1"/>
              </p:cNvSpPr>
              <p:nvPr/>
            </p:nvSpPr>
            <p:spPr bwMode="auto">
              <a:xfrm>
                <a:off x="-252646" y="4847776"/>
                <a:ext cx="1880094" cy="7695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defTabSz="914583" eaLnBrk="1" hangingPunct="1">
                  <a:defRPr/>
                </a:pPr>
                <a:r>
                  <a:rPr lang="zh-CN" altLang="zh-CN" sz="4401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1840</a:t>
                </a:r>
                <a:r>
                  <a:rPr lang="zh-CN" altLang="en-US" sz="4401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年</a:t>
                </a:r>
              </a:p>
            </p:txBody>
          </p:sp>
          <p:sp>
            <p:nvSpPr>
              <p:cNvPr id="12" name="Text Box 14"/>
              <p:cNvSpPr txBox="1">
                <a:spLocks noChangeArrowheads="1"/>
              </p:cNvSpPr>
              <p:nvPr/>
            </p:nvSpPr>
            <p:spPr bwMode="auto">
              <a:xfrm>
                <a:off x="1739896" y="4865014"/>
                <a:ext cx="1879041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defTabSz="914583" eaLnBrk="1" hangingPunct="1">
                  <a:defRPr/>
                </a:pPr>
                <a:r>
                  <a:rPr lang="zh-CN" altLang="zh-CN" sz="4401" b="1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191</a:t>
                </a:r>
                <a:r>
                  <a:rPr lang="en-US" altLang="zh-CN" sz="4401" b="1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5</a:t>
                </a:r>
                <a:r>
                  <a:rPr lang="zh-CN" altLang="en-US" sz="4401" b="1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年</a:t>
                </a:r>
              </a:p>
            </p:txBody>
          </p:sp>
          <p:sp>
            <p:nvSpPr>
              <p:cNvPr id="13" name="Text Box 15"/>
              <p:cNvSpPr txBox="1">
                <a:spLocks noChangeArrowheads="1"/>
              </p:cNvSpPr>
              <p:nvPr/>
            </p:nvSpPr>
            <p:spPr bwMode="auto">
              <a:xfrm>
                <a:off x="7807771" y="4777928"/>
                <a:ext cx="1879041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defTabSz="914583" eaLnBrk="1" hangingPunct="1">
                  <a:defRPr/>
                </a:pPr>
                <a:r>
                  <a:rPr lang="zh-CN" altLang="zh-CN" sz="4401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1949</a:t>
                </a:r>
                <a:r>
                  <a:rPr lang="zh-CN" altLang="en-US" sz="4401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年</a:t>
                </a:r>
              </a:p>
            </p:txBody>
          </p:sp>
          <p:sp>
            <p:nvSpPr>
              <p:cNvPr id="14" name="Text Box 14"/>
              <p:cNvSpPr txBox="1">
                <a:spLocks noChangeArrowheads="1"/>
              </p:cNvSpPr>
              <p:nvPr/>
            </p:nvSpPr>
            <p:spPr bwMode="auto">
              <a:xfrm>
                <a:off x="5938508" y="4754697"/>
                <a:ext cx="1879041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defTabSz="914583" eaLnBrk="1" hangingPunct="1">
                  <a:defRPr/>
                </a:pPr>
                <a:r>
                  <a:rPr lang="zh-CN" altLang="zh-CN" sz="4401" b="1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19</a:t>
                </a:r>
                <a:r>
                  <a:rPr lang="en-US" altLang="zh-CN" sz="4401" b="1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21</a:t>
                </a:r>
                <a:r>
                  <a:rPr lang="zh-CN" altLang="en-US" sz="4401" b="1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年</a:t>
                </a:r>
              </a:p>
            </p:txBody>
          </p:sp>
          <p:sp>
            <p:nvSpPr>
              <p:cNvPr id="15" name="Text Box 14"/>
              <p:cNvSpPr txBox="1">
                <a:spLocks noChangeArrowheads="1"/>
              </p:cNvSpPr>
              <p:nvPr/>
            </p:nvSpPr>
            <p:spPr bwMode="auto">
              <a:xfrm>
                <a:off x="4031343" y="4857756"/>
                <a:ext cx="1879041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defTabSz="914583" eaLnBrk="1" hangingPunct="1">
                  <a:defRPr/>
                </a:pPr>
                <a:r>
                  <a:rPr lang="zh-CN" altLang="zh-CN" sz="4401" b="1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1919</a:t>
                </a:r>
                <a:r>
                  <a:rPr lang="zh-CN" altLang="en-US" sz="4401" b="1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年</a:t>
                </a:r>
              </a:p>
            </p:txBody>
          </p:sp>
          <p:cxnSp>
            <p:nvCxnSpPr>
              <p:cNvPr id="22" name="直接箭头连接符 21"/>
              <p:cNvCxnSpPr/>
              <p:nvPr/>
            </p:nvCxnSpPr>
            <p:spPr>
              <a:xfrm flipV="1">
                <a:off x="620488" y="4876800"/>
                <a:ext cx="8251370" cy="5805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lgDashDotDot"/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组合 42"/>
          <p:cNvGrpSpPr/>
          <p:nvPr/>
        </p:nvGrpSpPr>
        <p:grpSpPr>
          <a:xfrm>
            <a:off x="3711165" y="1422401"/>
            <a:ext cx="4410310" cy="812800"/>
            <a:chOff x="2917371" y="1422400"/>
            <a:chExt cx="5878286" cy="740229"/>
          </a:xfrm>
        </p:grpSpPr>
        <p:sp>
          <p:nvSpPr>
            <p:cNvPr id="37" name="下箭头 36"/>
            <p:cNvSpPr/>
            <p:nvPr/>
          </p:nvSpPr>
          <p:spPr>
            <a:xfrm>
              <a:off x="2917371" y="1436915"/>
              <a:ext cx="87086" cy="36189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="1">
                <a:solidFill>
                  <a:srgbClr val="FFFFFF"/>
                </a:solidFill>
              </a:endParaRPr>
            </a:p>
          </p:txBody>
        </p:sp>
        <p:grpSp>
          <p:nvGrpSpPr>
            <p:cNvPr id="18" name="组合 41"/>
            <p:cNvGrpSpPr/>
            <p:nvPr/>
          </p:nvGrpSpPr>
          <p:grpSpPr>
            <a:xfrm>
              <a:off x="2931904" y="1422400"/>
              <a:ext cx="5863753" cy="740229"/>
              <a:chOff x="2931886" y="1422400"/>
              <a:chExt cx="5863771" cy="653143"/>
            </a:xfrm>
          </p:grpSpPr>
          <p:cxnSp>
            <p:nvCxnSpPr>
              <p:cNvPr id="36" name="直接连接符 35"/>
              <p:cNvCxnSpPr/>
              <p:nvPr/>
            </p:nvCxnSpPr>
            <p:spPr>
              <a:xfrm>
                <a:off x="2931886" y="1422400"/>
                <a:ext cx="586377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下箭头 37"/>
              <p:cNvSpPr/>
              <p:nvPr/>
            </p:nvSpPr>
            <p:spPr>
              <a:xfrm>
                <a:off x="6008913" y="1422400"/>
                <a:ext cx="159658" cy="6531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9" name="下箭头 38"/>
          <p:cNvSpPr/>
          <p:nvPr/>
        </p:nvSpPr>
        <p:spPr>
          <a:xfrm>
            <a:off x="8077918" y="1407890"/>
            <a:ext cx="98007" cy="45994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56782" y="711201"/>
            <a:ext cx="5030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latin typeface="黑体" pitchFamily="49" charset="-122"/>
                <a:ea typeface="黑体" pitchFamily="49" charset="-122"/>
              </a:rPr>
              <a:t>新民主主义革命的开始</a:t>
            </a:r>
          </a:p>
        </p:txBody>
      </p:sp>
      <p:sp>
        <p:nvSpPr>
          <p:cNvPr id="48" name="右箭头 47"/>
          <p:cNvSpPr/>
          <p:nvPr/>
        </p:nvSpPr>
        <p:spPr>
          <a:xfrm>
            <a:off x="4070524" y="3222171"/>
            <a:ext cx="1687897" cy="246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49" name="右箭头 48"/>
          <p:cNvSpPr/>
          <p:nvPr/>
        </p:nvSpPr>
        <p:spPr>
          <a:xfrm>
            <a:off x="6390022" y="3236687"/>
            <a:ext cx="1513659" cy="2757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255650" y="2612577"/>
            <a:ext cx="1404765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solidFill>
                  <a:srgbClr val="000514"/>
                </a:solidFill>
                <a:latin typeface="黑体" pitchFamily="49" charset="-122"/>
                <a:ea typeface="黑体" pitchFamily="49" charset="-122"/>
              </a:rPr>
              <a:t>思想宣传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422688" y="2627088"/>
            <a:ext cx="1393877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solidFill>
                  <a:srgbClr val="000514"/>
                </a:solidFill>
                <a:latin typeface="黑体" pitchFamily="49" charset="-122"/>
                <a:ea typeface="黑体" pitchFamily="49" charset="-122"/>
              </a:rPr>
              <a:t>无产阶级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123201" y="4724366"/>
            <a:ext cx="205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latin typeface="黑体" pitchFamily="2" charset="-122"/>
                <a:ea typeface="黑体" pitchFamily="2" charset="-122"/>
              </a:rPr>
              <a:t>新思想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38646" y="4724366"/>
            <a:ext cx="1372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latin typeface="黑体" pitchFamily="2" charset="-122"/>
                <a:ea typeface="黑体" pitchFamily="2" charset="-122"/>
              </a:rPr>
              <a:t>新阶级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849188" y="4724366"/>
            <a:ext cx="1600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latin typeface="黑体" pitchFamily="2" charset="-122"/>
                <a:ea typeface="黑体" pitchFamily="2" charset="-122"/>
              </a:rPr>
              <a:t>新政党</a:t>
            </a:r>
          </a:p>
        </p:txBody>
      </p:sp>
      <p:sp>
        <p:nvSpPr>
          <p:cNvPr id="34" name="文本框 1"/>
          <p:cNvSpPr txBox="1">
            <a:spLocks noChangeArrowheads="1"/>
          </p:cNvSpPr>
          <p:nvPr/>
        </p:nvSpPr>
        <p:spPr bwMode="auto">
          <a:xfrm>
            <a:off x="1522347" y="2"/>
            <a:ext cx="29653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latin typeface="宋体" pitchFamily="2" charset="-122"/>
                <a:sym typeface="宋体" pitchFamily="2" charset="-122"/>
              </a:rPr>
              <a:t>【单元综述】</a:t>
            </a:r>
            <a:endParaRPr lang="zh-CN" altLang="en-US" sz="3601" b="1" dirty="0"/>
          </a:p>
        </p:txBody>
      </p:sp>
      <p:pic>
        <p:nvPicPr>
          <p:cNvPr id="21" name="音频 2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503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15"/>
    </mc:Choice>
    <mc:Fallback xmlns="">
      <p:transition spd="slow" advTm="42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2" grpId="0" animBg="1"/>
      <p:bldP spid="3" grpId="0" animBg="1"/>
      <p:bldP spid="4" grpId="0" animBg="1"/>
      <p:bldP spid="39" grpId="0" animBg="1"/>
      <p:bldP spid="44" grpId="0"/>
      <p:bldP spid="48" grpId="0" animBg="1"/>
      <p:bldP spid="49" grpId="0" animBg="1"/>
      <p:bldP spid="51" grpId="0" animBg="1"/>
      <p:bldP spid="52" grpId="0" animBg="1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l="2501" t="18270" r="2501" b="49994"/>
          <a:stretch>
            <a:fillRect/>
          </a:stretch>
        </p:blipFill>
        <p:spPr bwMode="auto">
          <a:xfrm>
            <a:off x="694696" y="609675"/>
            <a:ext cx="11009623" cy="624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1"/>
          <p:cNvSpPr txBox="1">
            <a:spLocks noChangeArrowheads="1"/>
          </p:cNvSpPr>
          <p:nvPr/>
        </p:nvSpPr>
        <p:spPr bwMode="auto">
          <a:xfrm>
            <a:off x="1522347" y="2"/>
            <a:ext cx="29653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latin typeface="宋体" pitchFamily="2" charset="-122"/>
                <a:sym typeface="宋体" pitchFamily="2" charset="-122"/>
              </a:rPr>
              <a:t>【快速记忆】</a:t>
            </a:r>
            <a:endParaRPr lang="zh-CN" altLang="en-US" sz="3601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409970" y="152487"/>
            <a:ext cx="2286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限时</a:t>
            </a:r>
            <a:r>
              <a:rPr lang="en-US" altLang="zh-CN" sz="2801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2801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分钟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2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08"/>
    </mc:Choice>
    <mc:Fallback xmlns="">
      <p:transition spd="slow" advTm="49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7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|15.6|8.3|4.3|4|10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21|13.9|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8.1|9.2|2.3|2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7.2|8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.4|6|3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5.4|13.2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10.8|8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11.9|7.4|11.5|1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|6.9|9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7|12.8|1.1|13.8|4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0.7|8.8|8.6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5.1|8.9|8.9|6.9|10.2|6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6|7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26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1779</Words>
  <Application>Microsoft Office PowerPoint</Application>
  <PresentationFormat>宽屏</PresentationFormat>
  <Paragraphs>237</Paragraphs>
  <Slides>31</Slides>
  <Notes>5</Notes>
  <HiddenSlides>0</HiddenSlides>
  <MMClips>31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6" baseType="lpstr">
      <vt:lpstr>等线</vt:lpstr>
      <vt:lpstr>等线 Light</vt:lpstr>
      <vt:lpstr>黑体</vt:lpstr>
      <vt:lpstr>华文行楷</vt:lpstr>
      <vt:lpstr>楷体</vt:lpstr>
      <vt:lpstr>隶书</vt:lpstr>
      <vt:lpstr>宋体</vt:lpstr>
      <vt:lpstr>微软雅黑</vt:lpstr>
      <vt:lpstr>幼圆</vt:lpstr>
      <vt:lpstr>长城新艺体</vt:lpstr>
      <vt:lpstr>Arial</vt:lpstr>
      <vt:lpstr>Franklin Gothic Book</vt:lpstr>
      <vt:lpstr>Times New Roman</vt:lpstr>
      <vt:lpstr>Verdana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迷你秋叶</dc:creator>
  <cp:lastModifiedBy>会玲 郭</cp:lastModifiedBy>
  <cp:revision>382</cp:revision>
  <dcterms:created xsi:type="dcterms:W3CDTF">2017-06-26T01:15:00Z</dcterms:created>
  <dcterms:modified xsi:type="dcterms:W3CDTF">2020-03-30T04:33:55Z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2052-11.1.0.9175</vt:lpwstr>
  </property>
</Properties>
</file>